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70" r:id="rId3"/>
    <p:sldId id="276" r:id="rId4"/>
    <p:sldId id="258" r:id="rId5"/>
    <p:sldId id="263" r:id="rId6"/>
    <p:sldId id="264" r:id="rId7"/>
    <p:sldId id="257" r:id="rId8"/>
    <p:sldId id="261" r:id="rId9"/>
    <p:sldId id="271" r:id="rId10"/>
    <p:sldId id="272" r:id="rId11"/>
    <p:sldId id="273" r:id="rId12"/>
    <p:sldId id="275" r:id="rId13"/>
    <p:sldId id="277" r:id="rId14"/>
    <p:sldId id="259" r:id="rId15"/>
    <p:sldId id="265" r:id="rId16"/>
    <p:sldId id="266" r:id="rId17"/>
    <p:sldId id="267" r:id="rId18"/>
    <p:sldId id="268" r:id="rId19"/>
    <p:sldId id="26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Compliance Checks Conducted vs. Buy Rate</a:t>
            </a:r>
          </a:p>
          <a:p>
            <a:pPr>
              <a:defRPr/>
            </a:pPr>
            <a:r>
              <a:rPr lang="en-US" sz="2000" dirty="0"/>
              <a:t>Jul.</a:t>
            </a:r>
            <a:r>
              <a:rPr lang="en-US" sz="2000" baseline="0" dirty="0"/>
              <a:t> 2007 through Jun. 2017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712261187616"/>
          <c:y val="0.12210699588477368"/>
          <c:w val="0.74936025067351164"/>
          <c:h val="0.6555175788211659"/>
        </c:manualLayout>
      </c:layout>
      <c:areaChart>
        <c:grouping val="stack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15875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Analysis!$I$24:$U$24</c:f>
              <c:strCache>
                <c:ptCount val="13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  <c:pt idx="7">
                  <c:v>FY2012</c:v>
                </c:pt>
                <c:pt idx="8">
                  <c:v>FY2013</c:v>
                </c:pt>
                <c:pt idx="9">
                  <c:v>FY2014</c:v>
                </c:pt>
                <c:pt idx="10">
                  <c:v>FY2015</c:v>
                </c:pt>
                <c:pt idx="11">
                  <c:v>FY2016</c:v>
                </c:pt>
                <c:pt idx="12">
                  <c:v>FY2017</c:v>
                </c:pt>
              </c:strCache>
            </c:strRef>
          </c:cat>
          <c:val>
            <c:numRef>
              <c:f>Analysis!$I$26:$U$26</c:f>
              <c:numCache>
                <c:formatCode>#,##0</c:formatCode>
                <c:ptCount val="13"/>
                <c:pt idx="0" formatCode="General">
                  <c:v>243</c:v>
                </c:pt>
                <c:pt idx="1">
                  <c:v>613</c:v>
                </c:pt>
                <c:pt idx="2">
                  <c:v>1349</c:v>
                </c:pt>
                <c:pt idx="3">
                  <c:v>5261</c:v>
                </c:pt>
                <c:pt idx="4">
                  <c:v>7121</c:v>
                </c:pt>
                <c:pt idx="5">
                  <c:v>6438</c:v>
                </c:pt>
                <c:pt idx="6">
                  <c:v>6108</c:v>
                </c:pt>
                <c:pt idx="7">
                  <c:v>7422</c:v>
                </c:pt>
                <c:pt idx="8">
                  <c:v>7830</c:v>
                </c:pt>
                <c:pt idx="9">
                  <c:v>9043</c:v>
                </c:pt>
                <c:pt idx="10">
                  <c:v>8499</c:v>
                </c:pt>
                <c:pt idx="11">
                  <c:v>8176</c:v>
                </c:pt>
                <c:pt idx="12" formatCode="General">
                  <c:v>6696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C-4582-92BD-2802B361F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89584"/>
        <c:axId val="209789192"/>
      </c:areaChart>
      <c:lineChart>
        <c:grouping val="standard"/>
        <c:varyColors val="0"/>
        <c:ser>
          <c:idx val="0"/>
          <c:order val="0"/>
          <c:spPr>
            <a:ln w="69850" cap="sq">
              <a:solidFill>
                <a:schemeClr val="tx1">
                  <a:alpha val="9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8"/>
              <c:layout>
                <c:manualLayout>
                  <c:x val="-3.0814962562669503E-2"/>
                  <c:y val="9.87654320987648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9C-4582-92BD-2802B361F7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0211450840562242E-2"/>
                  <c:y val="-5.6659680721360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9C-4582-92BD-2802B361F7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0858231762125777E-2"/>
                  <c:y val="-0.4067299159053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7B7435-C484-4D77-BAC8-28114DA0B981}" type="VALUE">
                      <a:rPr lang="en-US" sz="2800" b="1"/>
                      <a:pPr>
                        <a:defRPr sz="1800">
                          <a:solidFill>
                            <a:srgbClr val="FFFF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9C-4582-92BD-2802B361F79E}"/>
                </c:ext>
                <c:ext xmlns:c15="http://schemas.microsoft.com/office/drawing/2012/chart" uri="{CE6537A1-D6FC-4f65-9D91-7224C49458BB}">
                  <c15:layout>
                    <c:manualLayout>
                      <c:w val="8.573730862207897E-2"/>
                      <c:h val="9.551857658848843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Analysis!$I$24:$U$24</c:f>
              <c:strCache>
                <c:ptCount val="13"/>
                <c:pt idx="0">
                  <c:v>FY2005</c:v>
                </c:pt>
                <c:pt idx="1">
                  <c:v>FY2006</c:v>
                </c:pt>
                <c:pt idx="2">
                  <c:v>FY2007</c:v>
                </c:pt>
                <c:pt idx="3">
                  <c:v>FY2008</c:v>
                </c:pt>
                <c:pt idx="4">
                  <c:v>FY2009</c:v>
                </c:pt>
                <c:pt idx="5">
                  <c:v>FY2010</c:v>
                </c:pt>
                <c:pt idx="6">
                  <c:v>FY2011</c:v>
                </c:pt>
                <c:pt idx="7">
                  <c:v>FY2012</c:v>
                </c:pt>
                <c:pt idx="8">
                  <c:v>FY2013</c:v>
                </c:pt>
                <c:pt idx="9">
                  <c:v>FY2014</c:v>
                </c:pt>
                <c:pt idx="10">
                  <c:v>FY2015</c:v>
                </c:pt>
                <c:pt idx="11">
                  <c:v>FY2016</c:v>
                </c:pt>
                <c:pt idx="12">
                  <c:v>FY2017</c:v>
                </c:pt>
              </c:strCache>
            </c:strRef>
          </c:cat>
          <c:val>
            <c:numRef>
              <c:f>Analysis!$I$25:$U$25</c:f>
              <c:numCache>
                <c:formatCode>0.0%</c:formatCode>
                <c:ptCount val="13"/>
                <c:pt idx="0">
                  <c:v>0.22800000000000001</c:v>
                </c:pt>
                <c:pt idx="1">
                  <c:v>0.22</c:v>
                </c:pt>
                <c:pt idx="2">
                  <c:v>0.20300000000000001</c:v>
                </c:pt>
                <c:pt idx="3">
                  <c:v>0.19400000000000001</c:v>
                </c:pt>
                <c:pt idx="4">
                  <c:v>0.182</c:v>
                </c:pt>
                <c:pt idx="5">
                  <c:v>0.14499999999999999</c:v>
                </c:pt>
                <c:pt idx="6">
                  <c:v>0.124</c:v>
                </c:pt>
                <c:pt idx="7">
                  <c:v>0.14499999999999999</c:v>
                </c:pt>
                <c:pt idx="8">
                  <c:v>0.115</c:v>
                </c:pt>
                <c:pt idx="9">
                  <c:v>0.113</c:v>
                </c:pt>
                <c:pt idx="10">
                  <c:v>0.115</c:v>
                </c:pt>
                <c:pt idx="11">
                  <c:v>0.111</c:v>
                </c:pt>
                <c:pt idx="12">
                  <c:v>8.5999999999999993E-2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49C-4582-92BD-2802B361F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88800"/>
        <c:axId val="209788408"/>
      </c:lineChart>
      <c:valAx>
        <c:axId val="20978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Buy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88800"/>
        <c:crosses val="autoZero"/>
        <c:crossBetween val="between"/>
      </c:valAx>
      <c:catAx>
        <c:axId val="20978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Compliance Checks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88408"/>
        <c:crosses val="autoZero"/>
        <c:auto val="1"/>
        <c:lblAlgn val="ctr"/>
        <c:lblOffset val="100"/>
        <c:noMultiLvlLbl val="0"/>
      </c:catAx>
      <c:valAx>
        <c:axId val="2097891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Compliance checks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89584"/>
        <c:crosses val="max"/>
        <c:crossBetween val="between"/>
      </c:valAx>
      <c:catAx>
        <c:axId val="209789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7891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ln>
                  <a:noFill/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>
                <a:solidFill>
                  <a:schemeClr val="tx1"/>
                </a:solidFill>
              </a:rPr>
              <a:t>South Carolina DUI Crashes Jul. 2006 to Dec. 2016</a:t>
            </a:r>
          </a:p>
          <a:p>
            <a:pPr>
              <a:defRPr/>
            </a:pPr>
            <a:r>
              <a:rPr lang="en-US" sz="2200">
                <a:solidFill>
                  <a:schemeClr val="tx1"/>
                </a:solidFill>
              </a:rPr>
              <a:t>&gt; 21 drivers vs. 21 and older drivers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'Most Recent'!$A$17:$G$17</c:f>
              <c:strCache>
                <c:ptCount val="7"/>
                <c:pt idx="0">
                  <c:v>DUI Crashes 21+</c:v>
                </c:pt>
                <c:pt idx="1">
                  <c:v>338</c:v>
                </c:pt>
                <c:pt idx="2">
                  <c:v>329</c:v>
                </c:pt>
                <c:pt idx="3">
                  <c:v>324</c:v>
                </c:pt>
                <c:pt idx="4">
                  <c:v>389</c:v>
                </c:pt>
                <c:pt idx="5">
                  <c:v>368</c:v>
                </c:pt>
                <c:pt idx="6">
                  <c:v>377</c:v>
                </c:pt>
              </c:strCache>
            </c:strRef>
          </c:tx>
          <c:spPr>
            <a:ln w="38100" cap="flat" cmpd="dbl" algn="ctr">
              <a:solidFill>
                <a:schemeClr val="accent2">
                  <a:alpha val="25000"/>
                </a:schemeClr>
              </a:solidFill>
              <a:prstDash val="solid"/>
              <a:miter lim="800000"/>
            </a:ln>
            <a:effectLst/>
          </c:spPr>
          <c:marker>
            <c:symbol val="none"/>
          </c:marker>
          <c:trendline>
            <c:spPr>
              <a:ln w="12700" cap="rnd">
                <a:noFill/>
              </a:ln>
              <a:effectLst/>
            </c:spPr>
            <c:trendlineType val="movingAvg"/>
            <c:period val="6"/>
            <c:dispRSqr val="0"/>
            <c:dispEq val="0"/>
          </c:trendline>
          <c:trendline>
            <c:spPr>
              <a:ln w="57150" cap="rnd">
                <a:solidFill>
                  <a:schemeClr val="tx1"/>
                </a:solidFill>
              </a:ln>
              <a:effectLst/>
            </c:spPr>
            <c:trendlineType val="movingAvg"/>
            <c:period val="6"/>
            <c:dispRSqr val="0"/>
            <c:dispEq val="0"/>
          </c:trendline>
          <c:cat>
            <c:multiLvlStrRef>
              <c:f>'Most Recent'!$H$14:$DW$15</c:f>
              <c:multiLvlStrCache>
                <c:ptCount val="120"/>
                <c:lvl>
                  <c:pt idx="0">
                    <c:v>Jan.</c:v>
                  </c:pt>
                  <c:pt idx="1">
                    <c:v>Feb.</c:v>
                  </c:pt>
                  <c:pt idx="2">
                    <c:v>Mar.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Jan.</c:v>
                  </c:pt>
                  <c:pt idx="13">
                    <c:v>Feb.</c:v>
                  </c:pt>
                  <c:pt idx="14">
                    <c:v>Mar.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Jan.</c:v>
                  </c:pt>
                  <c:pt idx="25">
                    <c:v>Feb.</c:v>
                  </c:pt>
                  <c:pt idx="26">
                    <c:v>Mar.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Jan.</c:v>
                  </c:pt>
                  <c:pt idx="37">
                    <c:v>Feb.</c:v>
                  </c:pt>
                  <c:pt idx="38">
                    <c:v>Mar.</c:v>
                  </c:pt>
                  <c:pt idx="39">
                    <c:v>Apr.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Jan.</c:v>
                  </c:pt>
                  <c:pt idx="49">
                    <c:v>Feb.</c:v>
                  </c:pt>
                  <c:pt idx="50">
                    <c:v>Mar.</c:v>
                  </c:pt>
                  <c:pt idx="51">
                    <c:v>Apr.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Jan.</c:v>
                  </c:pt>
                  <c:pt idx="61">
                    <c:v>Feb.</c:v>
                  </c:pt>
                  <c:pt idx="62">
                    <c:v>Mar.</c:v>
                  </c:pt>
                  <c:pt idx="63">
                    <c:v>Apr.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Jan.</c:v>
                  </c:pt>
                  <c:pt idx="73">
                    <c:v>Feb.</c:v>
                  </c:pt>
                  <c:pt idx="74">
                    <c:v>Mar.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Jun.</c:v>
                  </c:pt>
                  <c:pt idx="78">
                    <c:v>Jul.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Dec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  <c:pt idx="24">
                    <c:v>2009</c:v>
                  </c:pt>
                  <c:pt idx="36">
                    <c:v>2010</c:v>
                  </c:pt>
                  <c:pt idx="48">
                    <c:v>2011</c:v>
                  </c:pt>
                  <c:pt idx="60">
                    <c:v>2012</c:v>
                  </c:pt>
                  <c:pt idx="72">
                    <c:v>2013</c:v>
                  </c:pt>
                  <c:pt idx="84">
                    <c:v>2014</c:v>
                  </c:pt>
                  <c:pt idx="96">
                    <c:v>2015</c:v>
                  </c:pt>
                  <c:pt idx="108">
                    <c:v>2016</c:v>
                  </c:pt>
                </c:lvl>
              </c:multiLvlStrCache>
            </c:multiLvlStrRef>
          </c:cat>
          <c:val>
            <c:numRef>
              <c:f>'Most Recent'!$H$17:$DW$17</c:f>
              <c:numCache>
                <c:formatCode>General</c:formatCode>
                <c:ptCount val="120"/>
                <c:pt idx="0">
                  <c:v>351</c:v>
                </c:pt>
                <c:pt idx="1">
                  <c:v>342</c:v>
                </c:pt>
                <c:pt idx="2">
                  <c:v>402</c:v>
                </c:pt>
                <c:pt idx="3">
                  <c:v>406</c:v>
                </c:pt>
                <c:pt idx="4">
                  <c:v>377</c:v>
                </c:pt>
                <c:pt idx="5">
                  <c:v>388</c:v>
                </c:pt>
                <c:pt idx="6">
                  <c:v>354</c:v>
                </c:pt>
                <c:pt idx="7">
                  <c:v>379</c:v>
                </c:pt>
                <c:pt idx="8">
                  <c:v>392</c:v>
                </c:pt>
                <c:pt idx="9">
                  <c:v>411</c:v>
                </c:pt>
                <c:pt idx="10">
                  <c:v>385</c:v>
                </c:pt>
                <c:pt idx="11">
                  <c:v>448</c:v>
                </c:pt>
                <c:pt idx="12">
                  <c:v>393</c:v>
                </c:pt>
                <c:pt idx="13">
                  <c:v>396</c:v>
                </c:pt>
                <c:pt idx="14">
                  <c:v>436</c:v>
                </c:pt>
                <c:pt idx="15">
                  <c:v>442</c:v>
                </c:pt>
                <c:pt idx="16">
                  <c:v>417</c:v>
                </c:pt>
                <c:pt idx="17">
                  <c:v>378</c:v>
                </c:pt>
                <c:pt idx="18">
                  <c:v>360</c:v>
                </c:pt>
                <c:pt idx="19">
                  <c:v>406</c:v>
                </c:pt>
                <c:pt idx="20">
                  <c:v>390</c:v>
                </c:pt>
                <c:pt idx="21">
                  <c:v>422</c:v>
                </c:pt>
                <c:pt idx="22">
                  <c:v>448</c:v>
                </c:pt>
                <c:pt idx="23">
                  <c:v>422</c:v>
                </c:pt>
                <c:pt idx="24">
                  <c:v>379</c:v>
                </c:pt>
                <c:pt idx="25">
                  <c:v>390</c:v>
                </c:pt>
                <c:pt idx="26">
                  <c:v>410</c:v>
                </c:pt>
                <c:pt idx="27">
                  <c:v>382</c:v>
                </c:pt>
                <c:pt idx="28">
                  <c:v>439</c:v>
                </c:pt>
                <c:pt idx="29">
                  <c:v>370</c:v>
                </c:pt>
                <c:pt idx="30">
                  <c:v>400</c:v>
                </c:pt>
                <c:pt idx="31">
                  <c:v>404</c:v>
                </c:pt>
                <c:pt idx="32">
                  <c:v>373</c:v>
                </c:pt>
                <c:pt idx="33">
                  <c:v>421</c:v>
                </c:pt>
                <c:pt idx="34">
                  <c:v>478</c:v>
                </c:pt>
                <c:pt idx="35">
                  <c:v>467</c:v>
                </c:pt>
                <c:pt idx="36">
                  <c:v>446</c:v>
                </c:pt>
                <c:pt idx="37">
                  <c:v>377</c:v>
                </c:pt>
                <c:pt idx="38">
                  <c:v>392</c:v>
                </c:pt>
                <c:pt idx="39">
                  <c:v>405</c:v>
                </c:pt>
                <c:pt idx="40">
                  <c:v>441</c:v>
                </c:pt>
                <c:pt idx="41">
                  <c:v>387</c:v>
                </c:pt>
                <c:pt idx="42">
                  <c:v>419</c:v>
                </c:pt>
                <c:pt idx="43">
                  <c:v>365</c:v>
                </c:pt>
                <c:pt idx="44">
                  <c:v>365</c:v>
                </c:pt>
                <c:pt idx="45">
                  <c:v>347</c:v>
                </c:pt>
                <c:pt idx="46">
                  <c:v>414</c:v>
                </c:pt>
                <c:pt idx="47">
                  <c:v>410</c:v>
                </c:pt>
                <c:pt idx="48">
                  <c:v>287</c:v>
                </c:pt>
                <c:pt idx="49">
                  <c:v>314</c:v>
                </c:pt>
                <c:pt idx="50">
                  <c:v>292</c:v>
                </c:pt>
                <c:pt idx="51">
                  <c:v>432</c:v>
                </c:pt>
                <c:pt idx="52">
                  <c:v>398</c:v>
                </c:pt>
                <c:pt idx="53">
                  <c:v>325</c:v>
                </c:pt>
                <c:pt idx="54">
                  <c:v>375</c:v>
                </c:pt>
                <c:pt idx="55">
                  <c:v>349</c:v>
                </c:pt>
                <c:pt idx="56">
                  <c:v>339</c:v>
                </c:pt>
                <c:pt idx="57">
                  <c:v>394</c:v>
                </c:pt>
                <c:pt idx="58">
                  <c:v>372</c:v>
                </c:pt>
                <c:pt idx="59">
                  <c:v>423</c:v>
                </c:pt>
                <c:pt idx="60">
                  <c:v>388</c:v>
                </c:pt>
                <c:pt idx="61">
                  <c:v>370</c:v>
                </c:pt>
                <c:pt idx="62">
                  <c:v>441</c:v>
                </c:pt>
                <c:pt idx="63">
                  <c:v>464</c:v>
                </c:pt>
                <c:pt idx="64">
                  <c:v>460</c:v>
                </c:pt>
                <c:pt idx="65">
                  <c:v>454</c:v>
                </c:pt>
                <c:pt idx="66">
                  <c:v>427</c:v>
                </c:pt>
                <c:pt idx="67">
                  <c:v>437</c:v>
                </c:pt>
                <c:pt idx="68">
                  <c:v>437</c:v>
                </c:pt>
                <c:pt idx="69">
                  <c:v>423</c:v>
                </c:pt>
                <c:pt idx="70">
                  <c:v>411</c:v>
                </c:pt>
                <c:pt idx="71">
                  <c:v>376</c:v>
                </c:pt>
                <c:pt idx="72">
                  <c:v>385</c:v>
                </c:pt>
                <c:pt idx="73">
                  <c:v>458</c:v>
                </c:pt>
                <c:pt idx="74">
                  <c:v>508</c:v>
                </c:pt>
                <c:pt idx="75">
                  <c:v>472</c:v>
                </c:pt>
                <c:pt idx="76">
                  <c:v>473</c:v>
                </c:pt>
                <c:pt idx="77">
                  <c:v>453</c:v>
                </c:pt>
                <c:pt idx="78">
                  <c:v>449</c:v>
                </c:pt>
                <c:pt idx="79">
                  <c:v>397</c:v>
                </c:pt>
                <c:pt idx="80">
                  <c:v>414</c:v>
                </c:pt>
                <c:pt idx="81">
                  <c:v>443</c:v>
                </c:pt>
                <c:pt idx="82">
                  <c:v>498</c:v>
                </c:pt>
                <c:pt idx="83">
                  <c:v>465</c:v>
                </c:pt>
                <c:pt idx="84" formatCode="###0">
                  <c:v>426</c:v>
                </c:pt>
                <c:pt idx="85" formatCode="###0">
                  <c:v>428</c:v>
                </c:pt>
                <c:pt idx="86" formatCode="###0">
                  <c:v>483</c:v>
                </c:pt>
                <c:pt idx="87" formatCode="###0">
                  <c:v>425</c:v>
                </c:pt>
                <c:pt idx="88" formatCode="###0">
                  <c:v>425</c:v>
                </c:pt>
                <c:pt idx="89" formatCode="###0">
                  <c:v>442</c:v>
                </c:pt>
                <c:pt idx="90" formatCode="###0">
                  <c:v>416</c:v>
                </c:pt>
                <c:pt idx="91" formatCode="###0">
                  <c:v>469</c:v>
                </c:pt>
                <c:pt idx="92" formatCode="###0">
                  <c:v>425</c:v>
                </c:pt>
                <c:pt idx="93" formatCode="###0">
                  <c:v>429</c:v>
                </c:pt>
                <c:pt idx="94" formatCode="###0">
                  <c:v>473</c:v>
                </c:pt>
                <c:pt idx="95" formatCode="###0">
                  <c:v>475</c:v>
                </c:pt>
                <c:pt idx="96" formatCode="###0">
                  <c:v>441</c:v>
                </c:pt>
                <c:pt idx="97" formatCode="###0">
                  <c:v>429</c:v>
                </c:pt>
                <c:pt idx="98" formatCode="###0">
                  <c:v>490</c:v>
                </c:pt>
                <c:pt idx="99" formatCode="###0">
                  <c:v>452</c:v>
                </c:pt>
                <c:pt idx="100" formatCode="###0">
                  <c:v>430</c:v>
                </c:pt>
                <c:pt idx="101" formatCode="###0">
                  <c:v>409</c:v>
                </c:pt>
                <c:pt idx="102" formatCode="###0">
                  <c:v>393</c:v>
                </c:pt>
                <c:pt idx="103" formatCode="###0">
                  <c:v>457</c:v>
                </c:pt>
                <c:pt idx="104" formatCode="###0">
                  <c:v>432</c:v>
                </c:pt>
                <c:pt idx="105" formatCode="###0">
                  <c:v>452</c:v>
                </c:pt>
                <c:pt idx="106" formatCode="###0">
                  <c:v>419</c:v>
                </c:pt>
                <c:pt idx="107" formatCode="###0">
                  <c:v>471</c:v>
                </c:pt>
                <c:pt idx="108">
                  <c:v>423</c:v>
                </c:pt>
                <c:pt idx="109">
                  <c:v>411</c:v>
                </c:pt>
                <c:pt idx="110">
                  <c:v>471</c:v>
                </c:pt>
                <c:pt idx="111">
                  <c:v>467</c:v>
                </c:pt>
                <c:pt idx="112">
                  <c:v>522</c:v>
                </c:pt>
                <c:pt idx="113">
                  <c:v>424</c:v>
                </c:pt>
                <c:pt idx="114">
                  <c:v>495</c:v>
                </c:pt>
                <c:pt idx="115">
                  <c:v>424</c:v>
                </c:pt>
                <c:pt idx="116">
                  <c:v>442</c:v>
                </c:pt>
                <c:pt idx="117">
                  <c:v>437</c:v>
                </c:pt>
                <c:pt idx="118">
                  <c:v>422</c:v>
                </c:pt>
                <c:pt idx="119">
                  <c:v>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03-49EA-98B3-B1A53576A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89184"/>
        <c:axId val="204889576"/>
      </c:lineChart>
      <c:lineChart>
        <c:grouping val="standard"/>
        <c:varyColors val="0"/>
        <c:ser>
          <c:idx val="0"/>
          <c:order val="0"/>
          <c:tx>
            <c:strRef>
              <c:f>'Most Recent'!$A$16:$G$16</c:f>
              <c:strCache>
                <c:ptCount val="7"/>
                <c:pt idx="0">
                  <c:v>DUI Crashes Under 21</c:v>
                </c:pt>
                <c:pt idx="1">
                  <c:v>49</c:v>
                </c:pt>
                <c:pt idx="2">
                  <c:v>46</c:v>
                </c:pt>
                <c:pt idx="3">
                  <c:v>44</c:v>
                </c:pt>
                <c:pt idx="4">
                  <c:v>38</c:v>
                </c:pt>
                <c:pt idx="5">
                  <c:v>53</c:v>
                </c:pt>
                <c:pt idx="6">
                  <c:v>52</c:v>
                </c:pt>
              </c:strCache>
            </c:strRef>
          </c:tx>
          <c:spPr>
            <a:ln w="254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trendline>
            <c:spPr>
              <a:ln w="12700" cap="rnd">
                <a:noFill/>
              </a:ln>
              <a:effectLst/>
            </c:spPr>
            <c:trendlineType val="movingAvg"/>
            <c:period val="6"/>
            <c:dispRSqr val="0"/>
            <c:dispEq val="0"/>
          </c:trendline>
          <c:trendline>
            <c:spPr>
              <a:ln w="57150" cap="rnd">
                <a:solidFill>
                  <a:srgbClr val="FF0000"/>
                </a:solidFill>
              </a:ln>
              <a:effectLst/>
            </c:spPr>
            <c:trendlineType val="movingAvg"/>
            <c:period val="6"/>
            <c:dispRSqr val="0"/>
            <c:dispEq val="0"/>
          </c:trendline>
          <c:cat>
            <c:multiLvlStrRef>
              <c:f>'Most Recent'!$H$14:$DW$15</c:f>
              <c:multiLvlStrCache>
                <c:ptCount val="120"/>
                <c:lvl>
                  <c:pt idx="0">
                    <c:v>Jan.</c:v>
                  </c:pt>
                  <c:pt idx="1">
                    <c:v>Feb.</c:v>
                  </c:pt>
                  <c:pt idx="2">
                    <c:v>Mar.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Jan.</c:v>
                  </c:pt>
                  <c:pt idx="13">
                    <c:v>Feb.</c:v>
                  </c:pt>
                  <c:pt idx="14">
                    <c:v>Mar.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Jan.</c:v>
                  </c:pt>
                  <c:pt idx="25">
                    <c:v>Feb.</c:v>
                  </c:pt>
                  <c:pt idx="26">
                    <c:v>Mar.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Jan.</c:v>
                  </c:pt>
                  <c:pt idx="37">
                    <c:v>Feb.</c:v>
                  </c:pt>
                  <c:pt idx="38">
                    <c:v>Mar.</c:v>
                  </c:pt>
                  <c:pt idx="39">
                    <c:v>Apr.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Jan.</c:v>
                  </c:pt>
                  <c:pt idx="49">
                    <c:v>Feb.</c:v>
                  </c:pt>
                  <c:pt idx="50">
                    <c:v>Mar.</c:v>
                  </c:pt>
                  <c:pt idx="51">
                    <c:v>Apr.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Jan.</c:v>
                  </c:pt>
                  <c:pt idx="61">
                    <c:v>Feb.</c:v>
                  </c:pt>
                  <c:pt idx="62">
                    <c:v>Mar.</c:v>
                  </c:pt>
                  <c:pt idx="63">
                    <c:v>Apr.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Jan.</c:v>
                  </c:pt>
                  <c:pt idx="73">
                    <c:v>Feb.</c:v>
                  </c:pt>
                  <c:pt idx="74">
                    <c:v>Mar.</c:v>
                  </c:pt>
                  <c:pt idx="75">
                    <c:v>Apr</c:v>
                  </c:pt>
                  <c:pt idx="76">
                    <c:v>May</c:v>
                  </c:pt>
                  <c:pt idx="77">
                    <c:v>Jun.</c:v>
                  </c:pt>
                  <c:pt idx="78">
                    <c:v>Jul.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Aug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Dec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  <c:pt idx="24">
                    <c:v>2009</c:v>
                  </c:pt>
                  <c:pt idx="36">
                    <c:v>2010</c:v>
                  </c:pt>
                  <c:pt idx="48">
                    <c:v>2011</c:v>
                  </c:pt>
                  <c:pt idx="60">
                    <c:v>2012</c:v>
                  </c:pt>
                  <c:pt idx="72">
                    <c:v>2013</c:v>
                  </c:pt>
                  <c:pt idx="84">
                    <c:v>2014</c:v>
                  </c:pt>
                  <c:pt idx="96">
                    <c:v>2015</c:v>
                  </c:pt>
                  <c:pt idx="108">
                    <c:v>2016</c:v>
                  </c:pt>
                </c:lvl>
              </c:multiLvlStrCache>
            </c:multiLvlStrRef>
          </c:cat>
          <c:val>
            <c:numRef>
              <c:f>'Most Recent'!$H$16:$DW$16</c:f>
              <c:numCache>
                <c:formatCode>General</c:formatCode>
                <c:ptCount val="120"/>
                <c:pt idx="0">
                  <c:v>33</c:v>
                </c:pt>
                <c:pt idx="1">
                  <c:v>30</c:v>
                </c:pt>
                <c:pt idx="2">
                  <c:v>44</c:v>
                </c:pt>
                <c:pt idx="3">
                  <c:v>56</c:v>
                </c:pt>
                <c:pt idx="4">
                  <c:v>47</c:v>
                </c:pt>
                <c:pt idx="5">
                  <c:v>45</c:v>
                </c:pt>
                <c:pt idx="6">
                  <c:v>45</c:v>
                </c:pt>
                <c:pt idx="7">
                  <c:v>58</c:v>
                </c:pt>
                <c:pt idx="8">
                  <c:v>54</c:v>
                </c:pt>
                <c:pt idx="9">
                  <c:v>41</c:v>
                </c:pt>
                <c:pt idx="10">
                  <c:v>46</c:v>
                </c:pt>
                <c:pt idx="11">
                  <c:v>46</c:v>
                </c:pt>
                <c:pt idx="12">
                  <c:v>35</c:v>
                </c:pt>
                <c:pt idx="13">
                  <c:v>32</c:v>
                </c:pt>
                <c:pt idx="14">
                  <c:v>46</c:v>
                </c:pt>
                <c:pt idx="15">
                  <c:v>47</c:v>
                </c:pt>
                <c:pt idx="16">
                  <c:v>47</c:v>
                </c:pt>
                <c:pt idx="17">
                  <c:v>36</c:v>
                </c:pt>
                <c:pt idx="18">
                  <c:v>49</c:v>
                </c:pt>
                <c:pt idx="19">
                  <c:v>51</c:v>
                </c:pt>
                <c:pt idx="20">
                  <c:v>34</c:v>
                </c:pt>
                <c:pt idx="21">
                  <c:v>42</c:v>
                </c:pt>
                <c:pt idx="22">
                  <c:v>40</c:v>
                </c:pt>
                <c:pt idx="23">
                  <c:v>47</c:v>
                </c:pt>
                <c:pt idx="24">
                  <c:v>46</c:v>
                </c:pt>
                <c:pt idx="25">
                  <c:v>36</c:v>
                </c:pt>
                <c:pt idx="26">
                  <c:v>41</c:v>
                </c:pt>
                <c:pt idx="27">
                  <c:v>39</c:v>
                </c:pt>
                <c:pt idx="28">
                  <c:v>32</c:v>
                </c:pt>
                <c:pt idx="29">
                  <c:v>28</c:v>
                </c:pt>
                <c:pt idx="30">
                  <c:v>50</c:v>
                </c:pt>
                <c:pt idx="31">
                  <c:v>41</c:v>
                </c:pt>
                <c:pt idx="32">
                  <c:v>33</c:v>
                </c:pt>
                <c:pt idx="33">
                  <c:v>36</c:v>
                </c:pt>
                <c:pt idx="34">
                  <c:v>35</c:v>
                </c:pt>
                <c:pt idx="35">
                  <c:v>30</c:v>
                </c:pt>
                <c:pt idx="36">
                  <c:v>41</c:v>
                </c:pt>
                <c:pt idx="37">
                  <c:v>34</c:v>
                </c:pt>
                <c:pt idx="38">
                  <c:v>33</c:v>
                </c:pt>
                <c:pt idx="39">
                  <c:v>41</c:v>
                </c:pt>
                <c:pt idx="40">
                  <c:v>47</c:v>
                </c:pt>
                <c:pt idx="41">
                  <c:v>32</c:v>
                </c:pt>
                <c:pt idx="42">
                  <c:v>47</c:v>
                </c:pt>
                <c:pt idx="43">
                  <c:v>47</c:v>
                </c:pt>
                <c:pt idx="44">
                  <c:v>38</c:v>
                </c:pt>
                <c:pt idx="45">
                  <c:v>61</c:v>
                </c:pt>
                <c:pt idx="46">
                  <c:v>43</c:v>
                </c:pt>
                <c:pt idx="47">
                  <c:v>40</c:v>
                </c:pt>
                <c:pt idx="48">
                  <c:v>37</c:v>
                </c:pt>
                <c:pt idx="49">
                  <c:v>25</c:v>
                </c:pt>
                <c:pt idx="50">
                  <c:v>33</c:v>
                </c:pt>
                <c:pt idx="51">
                  <c:v>48</c:v>
                </c:pt>
                <c:pt idx="52">
                  <c:v>38</c:v>
                </c:pt>
                <c:pt idx="53">
                  <c:v>31</c:v>
                </c:pt>
                <c:pt idx="54">
                  <c:v>53</c:v>
                </c:pt>
                <c:pt idx="55">
                  <c:v>28</c:v>
                </c:pt>
                <c:pt idx="56">
                  <c:v>34</c:v>
                </c:pt>
                <c:pt idx="57">
                  <c:v>32</c:v>
                </c:pt>
                <c:pt idx="58">
                  <c:v>40</c:v>
                </c:pt>
                <c:pt idx="59">
                  <c:v>35</c:v>
                </c:pt>
                <c:pt idx="60">
                  <c:v>29</c:v>
                </c:pt>
                <c:pt idx="61">
                  <c:v>34</c:v>
                </c:pt>
                <c:pt idx="62">
                  <c:v>50</c:v>
                </c:pt>
                <c:pt idx="63">
                  <c:v>40</c:v>
                </c:pt>
                <c:pt idx="64">
                  <c:v>41</c:v>
                </c:pt>
                <c:pt idx="65">
                  <c:v>40</c:v>
                </c:pt>
                <c:pt idx="66">
                  <c:v>46</c:v>
                </c:pt>
                <c:pt idx="67">
                  <c:v>39</c:v>
                </c:pt>
                <c:pt idx="68">
                  <c:v>39</c:v>
                </c:pt>
                <c:pt idx="69">
                  <c:v>24</c:v>
                </c:pt>
                <c:pt idx="70">
                  <c:v>21</c:v>
                </c:pt>
                <c:pt idx="71">
                  <c:v>38</c:v>
                </c:pt>
                <c:pt idx="72">
                  <c:v>33</c:v>
                </c:pt>
                <c:pt idx="73">
                  <c:v>27</c:v>
                </c:pt>
                <c:pt idx="74">
                  <c:v>43</c:v>
                </c:pt>
                <c:pt idx="75">
                  <c:v>32</c:v>
                </c:pt>
                <c:pt idx="76">
                  <c:v>45</c:v>
                </c:pt>
                <c:pt idx="77">
                  <c:v>46</c:v>
                </c:pt>
                <c:pt idx="78">
                  <c:v>39</c:v>
                </c:pt>
                <c:pt idx="79">
                  <c:v>45</c:v>
                </c:pt>
                <c:pt idx="80">
                  <c:v>23</c:v>
                </c:pt>
                <c:pt idx="81">
                  <c:v>28</c:v>
                </c:pt>
                <c:pt idx="82">
                  <c:v>39</c:v>
                </c:pt>
                <c:pt idx="83">
                  <c:v>36</c:v>
                </c:pt>
                <c:pt idx="84" formatCode="###0">
                  <c:v>34</c:v>
                </c:pt>
                <c:pt idx="85" formatCode="###0">
                  <c:v>20</c:v>
                </c:pt>
                <c:pt idx="86" formatCode="###0">
                  <c:v>34</c:v>
                </c:pt>
                <c:pt idx="87" formatCode="###0">
                  <c:v>46</c:v>
                </c:pt>
                <c:pt idx="88" formatCode="###0">
                  <c:v>41</c:v>
                </c:pt>
                <c:pt idx="89" formatCode="###0">
                  <c:v>32</c:v>
                </c:pt>
                <c:pt idx="90" formatCode="###0">
                  <c:v>35</c:v>
                </c:pt>
                <c:pt idx="91" formatCode="###0">
                  <c:v>32</c:v>
                </c:pt>
                <c:pt idx="92" formatCode="###0">
                  <c:v>28</c:v>
                </c:pt>
                <c:pt idx="93" formatCode="###0">
                  <c:v>31</c:v>
                </c:pt>
                <c:pt idx="94" formatCode="###0">
                  <c:v>52</c:v>
                </c:pt>
                <c:pt idx="95" formatCode="###0">
                  <c:v>40</c:v>
                </c:pt>
                <c:pt idx="96" formatCode="###0">
                  <c:v>42</c:v>
                </c:pt>
                <c:pt idx="97" formatCode="###0">
                  <c:v>28</c:v>
                </c:pt>
                <c:pt idx="98" formatCode="###0">
                  <c:v>37</c:v>
                </c:pt>
                <c:pt idx="99" formatCode="###0">
                  <c:v>29</c:v>
                </c:pt>
                <c:pt idx="100" formatCode="###0">
                  <c:v>32</c:v>
                </c:pt>
                <c:pt idx="101" formatCode="###0">
                  <c:v>28</c:v>
                </c:pt>
                <c:pt idx="102" formatCode="###0">
                  <c:v>22</c:v>
                </c:pt>
                <c:pt idx="103" formatCode="###0">
                  <c:v>39</c:v>
                </c:pt>
                <c:pt idx="104" formatCode="###0">
                  <c:v>29</c:v>
                </c:pt>
                <c:pt idx="105" formatCode="###0">
                  <c:v>34</c:v>
                </c:pt>
                <c:pt idx="106" formatCode="###0">
                  <c:v>27</c:v>
                </c:pt>
                <c:pt idx="107" formatCode="###0">
                  <c:v>45</c:v>
                </c:pt>
                <c:pt idx="108">
                  <c:v>32</c:v>
                </c:pt>
                <c:pt idx="109">
                  <c:v>19</c:v>
                </c:pt>
                <c:pt idx="110">
                  <c:v>26</c:v>
                </c:pt>
                <c:pt idx="111">
                  <c:v>35</c:v>
                </c:pt>
                <c:pt idx="112">
                  <c:v>39</c:v>
                </c:pt>
                <c:pt idx="113">
                  <c:v>35</c:v>
                </c:pt>
                <c:pt idx="114">
                  <c:v>38</c:v>
                </c:pt>
                <c:pt idx="115">
                  <c:v>31</c:v>
                </c:pt>
                <c:pt idx="116">
                  <c:v>30</c:v>
                </c:pt>
                <c:pt idx="117">
                  <c:v>32</c:v>
                </c:pt>
                <c:pt idx="118">
                  <c:v>27</c:v>
                </c:pt>
                <c:pt idx="119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B03-49EA-98B3-B1A53576A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0360"/>
        <c:axId val="204889968"/>
      </c:lineChart>
      <c:catAx>
        <c:axId val="20488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9576"/>
        <c:crosses val="autoZero"/>
        <c:auto val="1"/>
        <c:lblAlgn val="ctr"/>
        <c:lblOffset val="100"/>
        <c:noMultiLvlLbl val="0"/>
      </c:catAx>
      <c:valAx>
        <c:axId val="204889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89184"/>
        <c:crosses val="autoZero"/>
        <c:crossBetween val="between"/>
      </c:valAx>
      <c:valAx>
        <c:axId val="204889968"/>
        <c:scaling>
          <c:orientation val="minMax"/>
          <c:min val="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90360"/>
        <c:crosses val="max"/>
        <c:crossBetween val="between"/>
      </c:valAx>
      <c:catAx>
        <c:axId val="204890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88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F32B3-2A9F-47F2-8D85-1AC3C070EDB0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814D96-3F88-4D8A-92D8-7D04E5AB5131}">
      <dgm:prSet phldrT="[Text]" custT="1"/>
      <dgm:spPr/>
      <dgm:t>
        <a:bodyPr/>
        <a:lstStyle/>
        <a:p>
          <a:r>
            <a:rPr lang="en-US" sz="3200" b="1" baseline="0" dirty="0"/>
            <a:t>Alcohol Enforcement Teams</a:t>
          </a:r>
        </a:p>
      </dgm:t>
    </dgm:pt>
    <dgm:pt modelId="{1633BB8B-985C-433C-95F6-18E078DFC0F1}" type="parTrans" cxnId="{C410BCD5-1FBA-49A4-AE3D-B541E93C09D5}">
      <dgm:prSet/>
      <dgm:spPr/>
      <dgm:t>
        <a:bodyPr/>
        <a:lstStyle/>
        <a:p>
          <a:endParaRPr lang="en-US"/>
        </a:p>
      </dgm:t>
    </dgm:pt>
    <dgm:pt modelId="{3F8636CA-26E2-4A82-A723-59A22B3A408D}" type="sibTrans" cxnId="{C410BCD5-1FBA-49A4-AE3D-B541E93C09D5}">
      <dgm:prSet/>
      <dgm:spPr/>
      <dgm:t>
        <a:bodyPr/>
        <a:lstStyle/>
        <a:p>
          <a:endParaRPr lang="en-US"/>
        </a:p>
      </dgm:t>
    </dgm:pt>
    <dgm:pt modelId="{4A43FFE6-53ED-40D0-B003-AA4735EB31A6}">
      <dgm:prSet phldrT="[Text]"/>
      <dgm:spPr/>
      <dgm:t>
        <a:bodyPr/>
        <a:lstStyle/>
        <a:p>
          <a:r>
            <a:rPr lang="en-US" b="1" dirty="0"/>
            <a:t>DAODAS</a:t>
          </a:r>
        </a:p>
      </dgm:t>
    </dgm:pt>
    <dgm:pt modelId="{593421FC-634F-48B7-9B21-7FB2E6810B2C}" type="parTrans" cxnId="{030B6D17-AC55-450C-B644-E286F0A1FF5C}">
      <dgm:prSet/>
      <dgm:spPr/>
      <dgm:t>
        <a:bodyPr/>
        <a:lstStyle/>
        <a:p>
          <a:endParaRPr lang="en-US"/>
        </a:p>
      </dgm:t>
    </dgm:pt>
    <dgm:pt modelId="{EB6BAB5B-84EA-4C07-B98D-38298664D42F}" type="sibTrans" cxnId="{030B6D17-AC55-450C-B644-E286F0A1FF5C}">
      <dgm:prSet/>
      <dgm:spPr/>
      <dgm:t>
        <a:bodyPr/>
        <a:lstStyle/>
        <a:p>
          <a:endParaRPr lang="en-US"/>
        </a:p>
      </dgm:t>
    </dgm:pt>
    <dgm:pt modelId="{2081B1EE-2676-4CAC-83D8-51EEE7CAE2C1}">
      <dgm:prSet phldrT="[Text]"/>
      <dgm:spPr/>
      <dgm:t>
        <a:bodyPr/>
        <a:lstStyle/>
        <a:p>
          <a:r>
            <a:rPr lang="en-US" b="1" dirty="0"/>
            <a:t>County Alcohol &amp; Drug Agencies</a:t>
          </a:r>
        </a:p>
      </dgm:t>
    </dgm:pt>
    <dgm:pt modelId="{4D76EAF7-F8B9-4709-862A-5A6BB13D28F7}" type="parTrans" cxnId="{FBAA30E3-122F-44FD-B48F-B2A6DC52DC7B}">
      <dgm:prSet/>
      <dgm:spPr/>
      <dgm:t>
        <a:bodyPr/>
        <a:lstStyle/>
        <a:p>
          <a:endParaRPr lang="en-US"/>
        </a:p>
      </dgm:t>
    </dgm:pt>
    <dgm:pt modelId="{3B5C70A8-55FB-40FC-ACF5-DD09F3751843}" type="sibTrans" cxnId="{FBAA30E3-122F-44FD-B48F-B2A6DC52DC7B}">
      <dgm:prSet/>
      <dgm:spPr/>
      <dgm:t>
        <a:bodyPr/>
        <a:lstStyle/>
        <a:p>
          <a:endParaRPr lang="en-US"/>
        </a:p>
      </dgm:t>
    </dgm:pt>
    <dgm:pt modelId="{C4229454-9202-482E-B058-4CD565907627}">
      <dgm:prSet phldrT="[Text]"/>
      <dgm:spPr/>
      <dgm:t>
        <a:bodyPr/>
        <a:lstStyle/>
        <a:p>
          <a:r>
            <a:rPr lang="en-US" b="1" dirty="0"/>
            <a:t>Local law enforcement agencies</a:t>
          </a:r>
        </a:p>
      </dgm:t>
    </dgm:pt>
    <dgm:pt modelId="{A9BE5895-E414-4EA3-95AD-4E1B6A3F67E1}" type="parTrans" cxnId="{2CE2B3F3-CFBF-4BB7-9960-194B2CA0BDE3}">
      <dgm:prSet/>
      <dgm:spPr/>
      <dgm:t>
        <a:bodyPr/>
        <a:lstStyle/>
        <a:p>
          <a:endParaRPr lang="en-US"/>
        </a:p>
      </dgm:t>
    </dgm:pt>
    <dgm:pt modelId="{88BFFC75-2395-4631-9B2B-B4991DCB9EAE}" type="sibTrans" cxnId="{2CE2B3F3-CFBF-4BB7-9960-194B2CA0BDE3}">
      <dgm:prSet/>
      <dgm:spPr/>
      <dgm:t>
        <a:bodyPr/>
        <a:lstStyle/>
        <a:p>
          <a:endParaRPr lang="en-US"/>
        </a:p>
      </dgm:t>
    </dgm:pt>
    <dgm:pt modelId="{E1FEC5A5-0630-4B50-BF85-2C6FFD3D495E}">
      <dgm:prSet phldrT="[Text]"/>
      <dgm:spPr/>
      <dgm:t>
        <a:bodyPr/>
        <a:lstStyle/>
        <a:p>
          <a:r>
            <a:rPr lang="en-US" b="1" dirty="0"/>
            <a:t>AET Coordinators</a:t>
          </a:r>
        </a:p>
      </dgm:t>
    </dgm:pt>
    <dgm:pt modelId="{4DADD753-2C3C-4288-B634-09905E69C3B1}" type="parTrans" cxnId="{BDCF23AB-A1B9-4591-BEFF-17B0D685DD31}">
      <dgm:prSet/>
      <dgm:spPr/>
      <dgm:t>
        <a:bodyPr/>
        <a:lstStyle/>
        <a:p>
          <a:endParaRPr lang="en-US"/>
        </a:p>
      </dgm:t>
    </dgm:pt>
    <dgm:pt modelId="{C39479DF-06D6-4759-B79A-71241B3D2CC1}" type="sibTrans" cxnId="{BDCF23AB-A1B9-4591-BEFF-17B0D685DD31}">
      <dgm:prSet/>
      <dgm:spPr/>
      <dgm:t>
        <a:bodyPr/>
        <a:lstStyle/>
        <a:p>
          <a:endParaRPr lang="en-US"/>
        </a:p>
      </dgm:t>
    </dgm:pt>
    <dgm:pt modelId="{73B98A4F-5BD0-4123-93F1-C9C179EF80EF}">
      <dgm:prSet/>
      <dgm:spPr/>
      <dgm:t>
        <a:bodyPr/>
        <a:lstStyle/>
        <a:p>
          <a:r>
            <a:rPr lang="en-US" b="1" dirty="0"/>
            <a:t>State AET Liaison</a:t>
          </a:r>
        </a:p>
      </dgm:t>
    </dgm:pt>
    <dgm:pt modelId="{D3F9696C-A96A-4A0C-898B-ECB5CCCFB8DE}" type="parTrans" cxnId="{953E4A99-C19F-48A9-8C84-7CAEBFE15598}">
      <dgm:prSet/>
      <dgm:spPr/>
      <dgm:t>
        <a:bodyPr/>
        <a:lstStyle/>
        <a:p>
          <a:endParaRPr lang="en-US"/>
        </a:p>
      </dgm:t>
    </dgm:pt>
    <dgm:pt modelId="{6E0C4044-6679-4CD9-9FEA-F4067B18C51A}" type="sibTrans" cxnId="{953E4A99-C19F-48A9-8C84-7CAEBFE15598}">
      <dgm:prSet/>
      <dgm:spPr/>
      <dgm:t>
        <a:bodyPr/>
        <a:lstStyle/>
        <a:p>
          <a:endParaRPr lang="en-US"/>
        </a:p>
      </dgm:t>
    </dgm:pt>
    <dgm:pt modelId="{27512DE3-CA1A-49F8-9F18-66851549F10F}">
      <dgm:prSet/>
      <dgm:spPr/>
      <dgm:t>
        <a:bodyPr/>
        <a:lstStyle/>
        <a:p>
          <a:r>
            <a:rPr lang="en-US" b="1" dirty="0"/>
            <a:t>Underage Drinking Action Group (UDAG)</a:t>
          </a:r>
        </a:p>
      </dgm:t>
    </dgm:pt>
    <dgm:pt modelId="{B2472B98-8D93-4ED0-BBC9-301D8BE148B1}" type="parTrans" cxnId="{98994256-9C0B-4EDC-A637-15D698379C9C}">
      <dgm:prSet/>
      <dgm:spPr/>
      <dgm:t>
        <a:bodyPr/>
        <a:lstStyle/>
        <a:p>
          <a:endParaRPr lang="en-US"/>
        </a:p>
      </dgm:t>
    </dgm:pt>
    <dgm:pt modelId="{67ADDFC7-49AB-4A0E-A04B-40F300448456}" type="sibTrans" cxnId="{98994256-9C0B-4EDC-A637-15D698379C9C}">
      <dgm:prSet/>
      <dgm:spPr/>
      <dgm:t>
        <a:bodyPr/>
        <a:lstStyle/>
        <a:p>
          <a:endParaRPr lang="en-US"/>
        </a:p>
      </dgm:t>
    </dgm:pt>
    <dgm:pt modelId="{43BDFD45-1D88-4710-8D7D-5DC3477DBF95}">
      <dgm:prSet/>
      <dgm:spPr/>
      <dgm:t>
        <a:bodyPr/>
        <a:lstStyle/>
        <a:p>
          <a:r>
            <a:rPr lang="en-US" b="1" dirty="0"/>
            <a:t>Circuit Solicitor’s Offices</a:t>
          </a:r>
        </a:p>
      </dgm:t>
    </dgm:pt>
    <dgm:pt modelId="{5886D544-9FAC-4001-B9DA-0FBE3533B096}" type="parTrans" cxnId="{5DBFA47F-FAD1-4E7C-AB41-ED82864096D0}">
      <dgm:prSet/>
      <dgm:spPr/>
      <dgm:t>
        <a:bodyPr/>
        <a:lstStyle/>
        <a:p>
          <a:endParaRPr lang="en-US"/>
        </a:p>
      </dgm:t>
    </dgm:pt>
    <dgm:pt modelId="{86038A0B-BB0E-43D1-BB09-E63B9AF006E8}" type="sibTrans" cxnId="{5DBFA47F-FAD1-4E7C-AB41-ED82864096D0}">
      <dgm:prSet/>
      <dgm:spPr/>
      <dgm:t>
        <a:bodyPr/>
        <a:lstStyle/>
        <a:p>
          <a:endParaRPr lang="en-US"/>
        </a:p>
      </dgm:t>
    </dgm:pt>
    <dgm:pt modelId="{2CDC1011-73CE-4926-B091-7BDD161F4599}">
      <dgm:prSet/>
      <dgm:spPr/>
      <dgm:t>
        <a:bodyPr/>
        <a:lstStyle/>
        <a:p>
          <a:r>
            <a:rPr lang="en-US" b="1" dirty="0"/>
            <a:t>Community Coalitions</a:t>
          </a:r>
        </a:p>
      </dgm:t>
    </dgm:pt>
    <dgm:pt modelId="{9857360A-70D9-4D7D-A88C-C5285D984581}" type="parTrans" cxnId="{3D11B8B5-F5DD-4701-9AA5-A01101DF263C}">
      <dgm:prSet/>
      <dgm:spPr/>
      <dgm:t>
        <a:bodyPr/>
        <a:lstStyle/>
        <a:p>
          <a:endParaRPr lang="en-US"/>
        </a:p>
      </dgm:t>
    </dgm:pt>
    <dgm:pt modelId="{5758210B-529C-4D4F-9EBF-C27C1A1C84DF}" type="sibTrans" cxnId="{3D11B8B5-F5DD-4701-9AA5-A01101DF263C}">
      <dgm:prSet/>
      <dgm:spPr/>
      <dgm:t>
        <a:bodyPr/>
        <a:lstStyle/>
        <a:p>
          <a:endParaRPr lang="en-US"/>
        </a:p>
      </dgm:t>
    </dgm:pt>
    <dgm:pt modelId="{BA46C2DD-10AC-486F-B659-A20A222674C6}" type="pres">
      <dgm:prSet presAssocID="{F7AF32B3-2A9F-47F2-8D85-1AC3C070ED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EB76E-27E5-49A4-A77F-7CBD7C900204}" type="pres">
      <dgm:prSet presAssocID="{F7AF32B3-2A9F-47F2-8D85-1AC3C070EDB0}" presName="radial" presStyleCnt="0">
        <dgm:presLayoutVars>
          <dgm:animLvl val="ctr"/>
        </dgm:presLayoutVars>
      </dgm:prSet>
      <dgm:spPr/>
    </dgm:pt>
    <dgm:pt modelId="{2545BB4A-0F79-4D5B-A82E-FE9AF7307CDA}" type="pres">
      <dgm:prSet presAssocID="{3D814D96-3F88-4D8A-92D8-7D04E5AB5131}" presName="centerShape" presStyleLbl="vennNode1" presStyleIdx="0" presStyleCnt="9" custScaleX="114784" custScaleY="102625"/>
      <dgm:spPr/>
      <dgm:t>
        <a:bodyPr/>
        <a:lstStyle/>
        <a:p>
          <a:endParaRPr lang="en-US"/>
        </a:p>
      </dgm:t>
    </dgm:pt>
    <dgm:pt modelId="{A8DF84C7-7AEE-47CC-B3EB-0325057A26F2}" type="pres">
      <dgm:prSet presAssocID="{4A43FFE6-53ED-40D0-B003-AA4735EB31A6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9D947-E5A0-4348-826B-74DD376A5E46}" type="pres">
      <dgm:prSet presAssocID="{2081B1EE-2676-4CAC-83D8-51EEE7CAE2C1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90F0-12BD-4869-8294-F0A6789106BC}" type="pres">
      <dgm:prSet presAssocID="{C4229454-9202-482E-B058-4CD565907627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A3AF-7222-44FE-917A-6D34E01A6269}" type="pres">
      <dgm:prSet presAssocID="{E1FEC5A5-0630-4B50-BF85-2C6FFD3D495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EF62B-51AE-43D0-B3E2-E97D7A55E7E8}" type="pres">
      <dgm:prSet presAssocID="{73B98A4F-5BD0-4123-93F1-C9C179EF80EF}" presName="node" presStyleLbl="vennNode1" presStyleIdx="5" presStyleCnt="9" custRadScaleRad="101109" custRadScaleInc="-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B6440-0E14-4BC0-994D-9CAF8DB57B7C}" type="pres">
      <dgm:prSet presAssocID="{27512DE3-CA1A-49F8-9F18-66851549F10F}" presName="node" presStyleLbl="vennNode1" presStyleIdx="6" presStyleCnt="9" custRadScaleRad="92923" custRadScaleInc="-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AA9A-4510-4621-A0DC-05C8B8A29F87}" type="pres">
      <dgm:prSet presAssocID="{43BDFD45-1D88-4710-8D7D-5DC3477DBF9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7284-2320-415D-A58F-6F29B782B76E}" type="pres">
      <dgm:prSet presAssocID="{2CDC1011-73CE-4926-B091-7BDD161F4599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CF23AB-A1B9-4591-BEFF-17B0D685DD31}" srcId="{3D814D96-3F88-4D8A-92D8-7D04E5AB5131}" destId="{E1FEC5A5-0630-4B50-BF85-2C6FFD3D495E}" srcOrd="3" destOrd="0" parTransId="{4DADD753-2C3C-4288-B634-09905E69C3B1}" sibTransId="{C39479DF-06D6-4759-B79A-71241B3D2CC1}"/>
    <dgm:cxn modelId="{1545D58B-0C96-4B47-A942-50AF1AD459F4}" type="presOf" srcId="{2CDC1011-73CE-4926-B091-7BDD161F4599}" destId="{FAC57284-2320-415D-A58F-6F29B782B76E}" srcOrd="0" destOrd="0" presId="urn:microsoft.com/office/officeart/2005/8/layout/radial3"/>
    <dgm:cxn modelId="{6DFF6E10-5458-43B8-A7F4-20BB1912C163}" type="presOf" srcId="{2081B1EE-2676-4CAC-83D8-51EEE7CAE2C1}" destId="{94A9D947-E5A0-4348-826B-74DD376A5E46}" srcOrd="0" destOrd="0" presId="urn:microsoft.com/office/officeart/2005/8/layout/radial3"/>
    <dgm:cxn modelId="{B352EEE2-3067-4B65-A112-4A65A21BB4C5}" type="presOf" srcId="{E1FEC5A5-0630-4B50-BF85-2C6FFD3D495E}" destId="{394DA3AF-7222-44FE-917A-6D34E01A6269}" srcOrd="0" destOrd="0" presId="urn:microsoft.com/office/officeart/2005/8/layout/radial3"/>
    <dgm:cxn modelId="{3D11B8B5-F5DD-4701-9AA5-A01101DF263C}" srcId="{3D814D96-3F88-4D8A-92D8-7D04E5AB5131}" destId="{2CDC1011-73CE-4926-B091-7BDD161F4599}" srcOrd="7" destOrd="0" parTransId="{9857360A-70D9-4D7D-A88C-C5285D984581}" sibTransId="{5758210B-529C-4D4F-9EBF-C27C1A1C84DF}"/>
    <dgm:cxn modelId="{B382DDD9-C2C5-477F-8291-82EFBC4F15E6}" type="presOf" srcId="{4A43FFE6-53ED-40D0-B003-AA4735EB31A6}" destId="{A8DF84C7-7AEE-47CC-B3EB-0325057A26F2}" srcOrd="0" destOrd="0" presId="urn:microsoft.com/office/officeart/2005/8/layout/radial3"/>
    <dgm:cxn modelId="{5DBFA47F-FAD1-4E7C-AB41-ED82864096D0}" srcId="{3D814D96-3F88-4D8A-92D8-7D04E5AB5131}" destId="{43BDFD45-1D88-4710-8D7D-5DC3477DBF95}" srcOrd="6" destOrd="0" parTransId="{5886D544-9FAC-4001-B9DA-0FBE3533B096}" sibTransId="{86038A0B-BB0E-43D1-BB09-E63B9AF006E8}"/>
    <dgm:cxn modelId="{345D1711-D811-4C94-ADA4-19EA82B35364}" type="presOf" srcId="{43BDFD45-1D88-4710-8D7D-5DC3477DBF95}" destId="{5C1EAA9A-4510-4621-A0DC-05C8B8A29F87}" srcOrd="0" destOrd="0" presId="urn:microsoft.com/office/officeart/2005/8/layout/radial3"/>
    <dgm:cxn modelId="{A872E27B-733B-4B44-B557-6197CA7330F9}" type="presOf" srcId="{73B98A4F-5BD0-4123-93F1-C9C179EF80EF}" destId="{6BAEF62B-51AE-43D0-B3E2-E97D7A55E7E8}" srcOrd="0" destOrd="0" presId="urn:microsoft.com/office/officeart/2005/8/layout/radial3"/>
    <dgm:cxn modelId="{2CE2B3F3-CFBF-4BB7-9960-194B2CA0BDE3}" srcId="{3D814D96-3F88-4D8A-92D8-7D04E5AB5131}" destId="{C4229454-9202-482E-B058-4CD565907627}" srcOrd="2" destOrd="0" parTransId="{A9BE5895-E414-4EA3-95AD-4E1B6A3F67E1}" sibTransId="{88BFFC75-2395-4631-9B2B-B4991DCB9EAE}"/>
    <dgm:cxn modelId="{50679101-E38E-4128-81EF-81696CBFEC1C}" type="presOf" srcId="{C4229454-9202-482E-B058-4CD565907627}" destId="{98A290F0-12BD-4869-8294-F0A6789106BC}" srcOrd="0" destOrd="0" presId="urn:microsoft.com/office/officeart/2005/8/layout/radial3"/>
    <dgm:cxn modelId="{030B6D17-AC55-450C-B644-E286F0A1FF5C}" srcId="{3D814D96-3F88-4D8A-92D8-7D04E5AB5131}" destId="{4A43FFE6-53ED-40D0-B003-AA4735EB31A6}" srcOrd="0" destOrd="0" parTransId="{593421FC-634F-48B7-9B21-7FB2E6810B2C}" sibTransId="{EB6BAB5B-84EA-4C07-B98D-38298664D42F}"/>
    <dgm:cxn modelId="{FBAA30E3-122F-44FD-B48F-B2A6DC52DC7B}" srcId="{3D814D96-3F88-4D8A-92D8-7D04E5AB5131}" destId="{2081B1EE-2676-4CAC-83D8-51EEE7CAE2C1}" srcOrd="1" destOrd="0" parTransId="{4D76EAF7-F8B9-4709-862A-5A6BB13D28F7}" sibTransId="{3B5C70A8-55FB-40FC-ACF5-DD09F3751843}"/>
    <dgm:cxn modelId="{98994256-9C0B-4EDC-A637-15D698379C9C}" srcId="{3D814D96-3F88-4D8A-92D8-7D04E5AB5131}" destId="{27512DE3-CA1A-49F8-9F18-66851549F10F}" srcOrd="5" destOrd="0" parTransId="{B2472B98-8D93-4ED0-BBC9-301D8BE148B1}" sibTransId="{67ADDFC7-49AB-4A0E-A04B-40F300448456}"/>
    <dgm:cxn modelId="{953E4A99-C19F-48A9-8C84-7CAEBFE15598}" srcId="{3D814D96-3F88-4D8A-92D8-7D04E5AB5131}" destId="{73B98A4F-5BD0-4123-93F1-C9C179EF80EF}" srcOrd="4" destOrd="0" parTransId="{D3F9696C-A96A-4A0C-898B-ECB5CCCFB8DE}" sibTransId="{6E0C4044-6679-4CD9-9FEA-F4067B18C51A}"/>
    <dgm:cxn modelId="{C410BCD5-1FBA-49A4-AE3D-B541E93C09D5}" srcId="{F7AF32B3-2A9F-47F2-8D85-1AC3C070EDB0}" destId="{3D814D96-3F88-4D8A-92D8-7D04E5AB5131}" srcOrd="0" destOrd="0" parTransId="{1633BB8B-985C-433C-95F6-18E078DFC0F1}" sibTransId="{3F8636CA-26E2-4A82-A723-59A22B3A408D}"/>
    <dgm:cxn modelId="{D653C633-03AE-4550-9F88-A6CBF68B4F58}" type="presOf" srcId="{3D814D96-3F88-4D8A-92D8-7D04E5AB5131}" destId="{2545BB4A-0F79-4D5B-A82E-FE9AF7307CDA}" srcOrd="0" destOrd="0" presId="urn:microsoft.com/office/officeart/2005/8/layout/radial3"/>
    <dgm:cxn modelId="{FB443399-D11C-47AB-87CB-5120AD1950D0}" type="presOf" srcId="{F7AF32B3-2A9F-47F2-8D85-1AC3C070EDB0}" destId="{BA46C2DD-10AC-486F-B659-A20A222674C6}" srcOrd="0" destOrd="0" presId="urn:microsoft.com/office/officeart/2005/8/layout/radial3"/>
    <dgm:cxn modelId="{A8D86317-DCDF-4820-80F5-E2D78E387EF5}" type="presOf" srcId="{27512DE3-CA1A-49F8-9F18-66851549F10F}" destId="{4CBB6440-0E14-4BC0-994D-9CAF8DB57B7C}" srcOrd="0" destOrd="0" presId="urn:microsoft.com/office/officeart/2005/8/layout/radial3"/>
    <dgm:cxn modelId="{70397D20-13B6-4692-B4B3-27C8B58125E4}" type="presParOf" srcId="{BA46C2DD-10AC-486F-B659-A20A222674C6}" destId="{79DEB76E-27E5-49A4-A77F-7CBD7C900204}" srcOrd="0" destOrd="0" presId="urn:microsoft.com/office/officeart/2005/8/layout/radial3"/>
    <dgm:cxn modelId="{3E11E9CF-C34C-442C-8B83-EB20843D06B9}" type="presParOf" srcId="{79DEB76E-27E5-49A4-A77F-7CBD7C900204}" destId="{2545BB4A-0F79-4D5B-A82E-FE9AF7307CDA}" srcOrd="0" destOrd="0" presId="urn:microsoft.com/office/officeart/2005/8/layout/radial3"/>
    <dgm:cxn modelId="{C3D497A5-1E91-4D82-853E-9C8902EFC2FB}" type="presParOf" srcId="{79DEB76E-27E5-49A4-A77F-7CBD7C900204}" destId="{A8DF84C7-7AEE-47CC-B3EB-0325057A26F2}" srcOrd="1" destOrd="0" presId="urn:microsoft.com/office/officeart/2005/8/layout/radial3"/>
    <dgm:cxn modelId="{109554E5-1E34-4E08-873B-0B8D6A2D94A0}" type="presParOf" srcId="{79DEB76E-27E5-49A4-A77F-7CBD7C900204}" destId="{94A9D947-E5A0-4348-826B-74DD376A5E46}" srcOrd="2" destOrd="0" presId="urn:microsoft.com/office/officeart/2005/8/layout/radial3"/>
    <dgm:cxn modelId="{8171A368-8F99-4220-A44F-6FF4A3227C28}" type="presParOf" srcId="{79DEB76E-27E5-49A4-A77F-7CBD7C900204}" destId="{98A290F0-12BD-4869-8294-F0A6789106BC}" srcOrd="3" destOrd="0" presId="urn:microsoft.com/office/officeart/2005/8/layout/radial3"/>
    <dgm:cxn modelId="{074115CB-439A-45FD-A2CE-19BEA5699FB4}" type="presParOf" srcId="{79DEB76E-27E5-49A4-A77F-7CBD7C900204}" destId="{394DA3AF-7222-44FE-917A-6D34E01A6269}" srcOrd="4" destOrd="0" presId="urn:microsoft.com/office/officeart/2005/8/layout/radial3"/>
    <dgm:cxn modelId="{040FCD0B-523E-4F50-9D97-670B128C2A15}" type="presParOf" srcId="{79DEB76E-27E5-49A4-A77F-7CBD7C900204}" destId="{6BAEF62B-51AE-43D0-B3E2-E97D7A55E7E8}" srcOrd="5" destOrd="0" presId="urn:microsoft.com/office/officeart/2005/8/layout/radial3"/>
    <dgm:cxn modelId="{887793CF-66C4-4F07-81E1-02822C816819}" type="presParOf" srcId="{79DEB76E-27E5-49A4-A77F-7CBD7C900204}" destId="{4CBB6440-0E14-4BC0-994D-9CAF8DB57B7C}" srcOrd="6" destOrd="0" presId="urn:microsoft.com/office/officeart/2005/8/layout/radial3"/>
    <dgm:cxn modelId="{B13F14C0-C396-4BC0-A66E-13DF8379ECE6}" type="presParOf" srcId="{79DEB76E-27E5-49A4-A77F-7CBD7C900204}" destId="{5C1EAA9A-4510-4621-A0DC-05C8B8A29F87}" srcOrd="7" destOrd="0" presId="urn:microsoft.com/office/officeart/2005/8/layout/radial3"/>
    <dgm:cxn modelId="{073838ED-1008-4B95-8370-57BC9FC84F53}" type="presParOf" srcId="{79DEB76E-27E5-49A4-A77F-7CBD7C900204}" destId="{FAC57284-2320-415D-A58F-6F29B782B76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5BB4A-0F79-4D5B-A82E-FE9AF7307CDA}">
      <dsp:nvSpPr>
        <dsp:cNvPr id="0" name=""/>
        <dsp:cNvSpPr/>
      </dsp:nvSpPr>
      <dsp:spPr>
        <a:xfrm>
          <a:off x="3620491" y="1330036"/>
          <a:ext cx="3931840" cy="35153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/>
            <a:t>Alcohol Enforcement Teams</a:t>
          </a:r>
        </a:p>
      </dsp:txBody>
      <dsp:txXfrm>
        <a:off x="4196296" y="1844846"/>
        <a:ext cx="2780230" cy="2485722"/>
      </dsp:txXfrm>
    </dsp:sp>
    <dsp:sp modelId="{A8DF84C7-7AEE-47CC-B3EB-0325057A26F2}">
      <dsp:nvSpPr>
        <dsp:cNvPr id="0" name=""/>
        <dsp:cNvSpPr/>
      </dsp:nvSpPr>
      <dsp:spPr>
        <a:xfrm>
          <a:off x="4730055" y="611"/>
          <a:ext cx="1712712" cy="1712712"/>
        </a:xfrm>
        <a:prstGeom prst="ellipse">
          <a:avLst/>
        </a:prstGeom>
        <a:solidFill>
          <a:schemeClr val="accent5">
            <a:alpha val="50000"/>
            <a:hueOff val="779655"/>
            <a:satOff val="-502"/>
            <a:lumOff val="3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DAODAS</a:t>
          </a:r>
        </a:p>
      </dsp:txBody>
      <dsp:txXfrm>
        <a:off x="4980876" y="251432"/>
        <a:ext cx="1211070" cy="1211070"/>
      </dsp:txXfrm>
    </dsp:sp>
    <dsp:sp modelId="{94A9D947-E5A0-4348-826B-74DD376A5E46}">
      <dsp:nvSpPr>
        <dsp:cNvPr id="0" name=""/>
        <dsp:cNvSpPr/>
      </dsp:nvSpPr>
      <dsp:spPr>
        <a:xfrm>
          <a:off x="6307426" y="653979"/>
          <a:ext cx="1712712" cy="1712712"/>
        </a:xfrm>
        <a:prstGeom prst="ellipse">
          <a:avLst/>
        </a:prstGeom>
        <a:solidFill>
          <a:schemeClr val="accent5">
            <a:alpha val="50000"/>
            <a:hueOff val="1559309"/>
            <a:satOff val="-1003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County Alcohol &amp; Drug Agencies</a:t>
          </a:r>
        </a:p>
      </dsp:txBody>
      <dsp:txXfrm>
        <a:off x="6558247" y="904800"/>
        <a:ext cx="1211070" cy="1211070"/>
      </dsp:txXfrm>
    </dsp:sp>
    <dsp:sp modelId="{98A290F0-12BD-4869-8294-F0A6789106BC}">
      <dsp:nvSpPr>
        <dsp:cNvPr id="0" name=""/>
        <dsp:cNvSpPr/>
      </dsp:nvSpPr>
      <dsp:spPr>
        <a:xfrm>
          <a:off x="6960794" y="2231351"/>
          <a:ext cx="1712712" cy="1712712"/>
        </a:xfrm>
        <a:prstGeom prst="ellipse">
          <a:avLst/>
        </a:prstGeom>
        <a:solidFill>
          <a:schemeClr val="accent5">
            <a:alpha val="50000"/>
            <a:hueOff val="2338964"/>
            <a:satOff val="-1505"/>
            <a:lumOff val="10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Local law enforcement agencies</a:t>
          </a:r>
        </a:p>
      </dsp:txBody>
      <dsp:txXfrm>
        <a:off x="7211615" y="2482172"/>
        <a:ext cx="1211070" cy="1211070"/>
      </dsp:txXfrm>
    </dsp:sp>
    <dsp:sp modelId="{394DA3AF-7222-44FE-917A-6D34E01A6269}">
      <dsp:nvSpPr>
        <dsp:cNvPr id="0" name=""/>
        <dsp:cNvSpPr/>
      </dsp:nvSpPr>
      <dsp:spPr>
        <a:xfrm>
          <a:off x="6307426" y="3808722"/>
          <a:ext cx="1712712" cy="1712712"/>
        </a:xfrm>
        <a:prstGeom prst="ellipse">
          <a:avLst/>
        </a:prstGeom>
        <a:solidFill>
          <a:schemeClr val="accent5">
            <a:alpha val="50000"/>
            <a:hueOff val="3118619"/>
            <a:satOff val="-2006"/>
            <a:lumOff val="13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AET Coordinators</a:t>
          </a:r>
        </a:p>
      </dsp:txBody>
      <dsp:txXfrm>
        <a:off x="6558247" y="4059543"/>
        <a:ext cx="1211070" cy="1211070"/>
      </dsp:txXfrm>
    </dsp:sp>
    <dsp:sp modelId="{6BAEF62B-51AE-43D0-B3E2-E97D7A55E7E8}">
      <dsp:nvSpPr>
        <dsp:cNvPr id="0" name=""/>
        <dsp:cNvSpPr/>
      </dsp:nvSpPr>
      <dsp:spPr>
        <a:xfrm>
          <a:off x="4853003" y="4462702"/>
          <a:ext cx="1712712" cy="1712712"/>
        </a:xfrm>
        <a:prstGeom prst="ellipse">
          <a:avLst/>
        </a:prstGeom>
        <a:solidFill>
          <a:schemeClr val="accent5">
            <a:alpha val="50000"/>
            <a:hueOff val="3898274"/>
            <a:satOff val="-2508"/>
            <a:lumOff val="17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State AET Liaison</a:t>
          </a:r>
        </a:p>
      </dsp:txBody>
      <dsp:txXfrm>
        <a:off x="5103824" y="4713523"/>
        <a:ext cx="1211070" cy="1211070"/>
      </dsp:txXfrm>
    </dsp:sp>
    <dsp:sp modelId="{4CBB6440-0E14-4BC0-994D-9CAF8DB57B7C}">
      <dsp:nvSpPr>
        <dsp:cNvPr id="0" name=""/>
        <dsp:cNvSpPr/>
      </dsp:nvSpPr>
      <dsp:spPr>
        <a:xfrm>
          <a:off x="3351285" y="3779183"/>
          <a:ext cx="1712712" cy="1712712"/>
        </a:xfrm>
        <a:prstGeom prst="ellipse">
          <a:avLst/>
        </a:prstGeom>
        <a:solidFill>
          <a:schemeClr val="accent5">
            <a:alpha val="50000"/>
            <a:hueOff val="4677928"/>
            <a:satOff val="-3010"/>
            <a:lumOff val="20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Underage Drinking Action Group (UDAG)</a:t>
          </a:r>
        </a:p>
      </dsp:txBody>
      <dsp:txXfrm>
        <a:off x="3602106" y="4030004"/>
        <a:ext cx="1211070" cy="1211070"/>
      </dsp:txXfrm>
    </dsp:sp>
    <dsp:sp modelId="{5C1EAA9A-4510-4621-A0DC-05C8B8A29F87}">
      <dsp:nvSpPr>
        <dsp:cNvPr id="0" name=""/>
        <dsp:cNvSpPr/>
      </dsp:nvSpPr>
      <dsp:spPr>
        <a:xfrm>
          <a:off x="2499315" y="2231351"/>
          <a:ext cx="1712712" cy="1712712"/>
        </a:xfrm>
        <a:prstGeom prst="ellipse">
          <a:avLst/>
        </a:prstGeom>
        <a:solidFill>
          <a:schemeClr val="accent5">
            <a:alpha val="50000"/>
            <a:hueOff val="5457583"/>
            <a:satOff val="-3511"/>
            <a:lumOff val="24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Circuit Solicitor’s Offices</a:t>
          </a:r>
        </a:p>
      </dsp:txBody>
      <dsp:txXfrm>
        <a:off x="2750136" y="2482172"/>
        <a:ext cx="1211070" cy="1211070"/>
      </dsp:txXfrm>
    </dsp:sp>
    <dsp:sp modelId="{FAC57284-2320-415D-A58F-6F29B782B76E}">
      <dsp:nvSpPr>
        <dsp:cNvPr id="0" name=""/>
        <dsp:cNvSpPr/>
      </dsp:nvSpPr>
      <dsp:spPr>
        <a:xfrm>
          <a:off x="3152683" y="653979"/>
          <a:ext cx="1712712" cy="1712712"/>
        </a:xfrm>
        <a:prstGeom prst="ellipse">
          <a:avLst/>
        </a:prstGeom>
        <a:solidFill>
          <a:schemeClr val="accent5">
            <a:alpha val="50000"/>
            <a:hueOff val="6237238"/>
            <a:satOff val="-4013"/>
            <a:lumOff val="27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Community Coalitions</a:t>
          </a:r>
        </a:p>
      </dsp:txBody>
      <dsp:txXfrm>
        <a:off x="3403504" y="904800"/>
        <a:ext cx="1211070" cy="121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0.1184</cdr:x>
      <cdr:y>0.27921</cdr:y>
    </cdr:from>
    <cdr:to>
      <cdr:x>0.32264</cdr:x>
      <cdr:y>0.39564</cdr:y>
    </cdr:to>
    <cdr:sp macro="" textlink="">
      <cdr:nvSpPr>
        <cdr:cNvPr id="2" name="Callout: Left Arrow 1">
          <a:extLst xmlns:a="http://schemas.openxmlformats.org/drawingml/2006/main">
            <a:ext uri="{FF2B5EF4-FFF2-40B4-BE49-F238E27FC236}">
              <a16:creationId xmlns:a16="http://schemas.microsoft.com/office/drawing/2014/main" xmlns="" id="{815AA57A-3F25-44B4-850A-6AEFA32EF9BB}"/>
            </a:ext>
          </a:extLst>
        </cdr:cNvPr>
        <cdr:cNvSpPr/>
      </cdr:nvSpPr>
      <cdr:spPr>
        <a:xfrm xmlns:a="http://schemas.openxmlformats.org/drawingml/2006/main">
          <a:off x="1272151" y="1856308"/>
          <a:ext cx="2194373" cy="774110"/>
        </a:xfrm>
        <a:prstGeom xmlns:a="http://schemas.openxmlformats.org/drawingml/2006/main" prst="leftArrow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0.19721</cdr:x>
      <cdr:y>0.29937</cdr:y>
    </cdr:from>
    <cdr:to>
      <cdr:x>0.32081</cdr:x>
      <cdr:y>0.39207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D6F74BD-DE56-4E91-AE03-4C360F9FF5B9}"/>
            </a:ext>
          </a:extLst>
        </cdr:cNvPr>
        <cdr:cNvSpPr txBox="1"/>
      </cdr:nvSpPr>
      <cdr:spPr>
        <a:xfrm xmlns:a="http://schemas.openxmlformats.org/drawingml/2006/main">
          <a:off x="2118877" y="1990361"/>
          <a:ext cx="1327950" cy="616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AET</a:t>
          </a:r>
          <a:r>
            <a:rPr lang="en-US" sz="1100" b="1" baseline="0"/>
            <a:t> in 16 counties - Oct. 2007</a:t>
          </a:r>
          <a:endParaRPr lang="en-US" sz="1100" b="1"/>
        </a:p>
      </cdr:txBody>
    </cdr:sp>
  </cdr:relSizeAnchor>
  <cdr:relSizeAnchor xmlns:cdr="http://schemas.openxmlformats.org/drawingml/2006/chartDrawing">
    <cdr:from>
      <cdr:x>0.10845</cdr:x>
      <cdr:y>0.24005</cdr:y>
    </cdr:from>
    <cdr:to>
      <cdr:x>0.10845</cdr:x>
      <cdr:y>0.96273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0A62FBBE-94A9-4351-A779-897C0910B8BA}"/>
            </a:ext>
          </a:extLst>
        </cdr:cNvPr>
        <cdr:cNvCxnSpPr/>
      </cdr:nvCxnSpPr>
      <cdr:spPr>
        <a:xfrm xmlns:a="http://schemas.openxmlformats.org/drawingml/2006/main">
          <a:off x="1199626" y="1351457"/>
          <a:ext cx="0" cy="406866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A0B95-A8C8-42F4-B091-15CBAF57C54D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3132C-F9EC-4BC8-86DD-F5F83EE45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Look at editing words</a:t>
            </a:r>
          </a:p>
        </p:txBody>
      </p:sp>
    </p:spTree>
    <p:extLst>
      <p:ext uri="{BB962C8B-B14F-4D97-AF65-F5344CB8AC3E}">
        <p14:creationId xmlns:p14="http://schemas.microsoft.com/office/powerpoint/2010/main" val="198595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3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4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8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8.6% with 6696 buys in FY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6A3D9-CBA7-47FE-ADFE-F937267374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7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6A3D9-CBA7-47FE-ADFE-F937267374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1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0C3F9-08FE-43E4-9DE7-B320BC836B1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4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03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7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8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8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7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1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9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3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38DB3E-769D-4985-A901-CA4B03F44558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4AB4-69E5-4A01-8DF7-7D7229AEC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3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george@PIRE.org" TargetMode="External"/><Relationship Id="rId2" Type="http://schemas.openxmlformats.org/officeDocument/2006/relationships/hyperlink" Target="mailto:mnienhius@daodas.sc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tate@daodas.sc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outoftheirhand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Alcohol Enforcement 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Overview of program, </a:t>
            </a:r>
            <a:r>
              <a:rPr lang="en-US" dirty="0" smtClean="0"/>
              <a:t>FY 19 requirements</a:t>
            </a:r>
            <a:r>
              <a:rPr lang="en-US" dirty="0"/>
              <a:t>, funding </a:t>
            </a:r>
            <a:endParaRPr lang="en-US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31577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Allowable and Unallowable Costs for Other Prevention Agencies in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Allowable</a:t>
            </a:r>
          </a:p>
          <a:p>
            <a:endParaRPr lang="en-US" dirty="0"/>
          </a:p>
          <a:p>
            <a:r>
              <a:rPr lang="en-US" dirty="0"/>
              <a:t> Office supplies/supplies/media materials used exclusively for AET activities	</a:t>
            </a:r>
          </a:p>
          <a:p>
            <a:r>
              <a:rPr lang="en-US" dirty="0"/>
              <a:t>Postage for info dissemination to merchants, parents, local government officials, other LE agencies</a:t>
            </a:r>
          </a:p>
          <a:p>
            <a:r>
              <a:rPr lang="en-US" dirty="0"/>
              <a:t>Incentives for youth volunteers not to exceed $30.00 in non-cash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6573" y="2093517"/>
            <a:ext cx="5703125" cy="478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Unallowable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No staff time and other staff-related cost can be charged to the lead agency	</a:t>
            </a:r>
          </a:p>
          <a:p>
            <a:r>
              <a:rPr lang="en-US" dirty="0"/>
              <a:t>No contractual agreements with LE agencies/agents	</a:t>
            </a:r>
          </a:p>
          <a:p>
            <a:r>
              <a:rPr lang="en-US" dirty="0"/>
              <a:t>Supplies/equipment/materials/apparel even AET-related is not allowable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38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Allowable and Unallowable Costs for Law Enforcement Agencies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512" y="1579418"/>
            <a:ext cx="5744688" cy="513013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Allowable</a:t>
            </a:r>
          </a:p>
          <a:p>
            <a:r>
              <a:rPr lang="en-US" sz="3000" dirty="0"/>
              <a:t>Fee/charge to circuit lead agency for achieving and documenting milestones. These funds can then be used as follow:	</a:t>
            </a:r>
          </a:p>
          <a:p>
            <a:r>
              <a:rPr lang="en-US" sz="3000" dirty="0"/>
              <a:t>Advanced training for officers on implementing evidence-based environmental strategies to reduce underage drinking	</a:t>
            </a:r>
          </a:p>
          <a:p>
            <a:r>
              <a:rPr lang="en-US" sz="3000" dirty="0"/>
              <a:t>Media materials related to the prevention of underage alcohol use (e.g. billboards, </a:t>
            </a:r>
            <a:r>
              <a:rPr lang="en-US" sz="3000" dirty="0" smtClean="0"/>
              <a:t>radio </a:t>
            </a:r>
            <a:r>
              <a:rPr lang="en-US" sz="3000" dirty="0"/>
              <a:t>and TV ads, flyers, buttons, etc.)	</a:t>
            </a:r>
          </a:p>
          <a:p>
            <a:r>
              <a:rPr lang="en-US" sz="3000" dirty="0"/>
              <a:t>Provide trainings/conferences related to implementing best practice environmental strategies aimed at reducing underage drinking	</a:t>
            </a:r>
          </a:p>
          <a:p>
            <a:r>
              <a:rPr lang="en-US" sz="3000" dirty="0"/>
              <a:t>Officers time for prevention activities that are not enforcement: 	</a:t>
            </a:r>
          </a:p>
          <a:p>
            <a:r>
              <a:rPr lang="en-US" sz="3000" dirty="0"/>
              <a:t>Working with the media, providing public presentations/ information dissemination, train other officers on how to conduct effective environmental strategy enforcement operations to reduce underage drinking, etc.), teaching educational programs, participating in community-based process </a:t>
            </a:r>
            <a:r>
              <a:rPr lang="en-US" sz="3000" dirty="0" smtClean="0"/>
              <a:t>activities </a:t>
            </a:r>
            <a:r>
              <a:rPr lang="en-US" sz="3000" dirty="0"/>
              <a:t>and alternative events.	</a:t>
            </a:r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9419"/>
            <a:ext cx="5465618" cy="501138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sz="2900" dirty="0"/>
              <a:t>raining of LE personnel:	</a:t>
            </a:r>
          </a:p>
          <a:p>
            <a:r>
              <a:rPr lang="en-US" sz="2900" dirty="0"/>
              <a:t>Monthly workshops, quarterly training, national trainings-Northwest Alcohol Conference, Life Savers, etc., SC Highway Safety Conference, DAODAS/SCAPPA trainings	</a:t>
            </a:r>
          </a:p>
          <a:p>
            <a:r>
              <a:rPr lang="en-US" sz="2900" dirty="0"/>
              <a:t>Speaker fees 	</a:t>
            </a:r>
          </a:p>
          <a:p>
            <a:r>
              <a:rPr lang="en-US" sz="2900" dirty="0"/>
              <a:t>Room rental 	</a:t>
            </a:r>
          </a:p>
          <a:p>
            <a:r>
              <a:rPr lang="en-US" sz="2900" dirty="0"/>
              <a:t>Materials/handouts 	</a:t>
            </a:r>
          </a:p>
          <a:p>
            <a:r>
              <a:rPr lang="en-US" sz="2900" dirty="0"/>
              <a:t>Alternative event activities related to underage drinking prevention:	</a:t>
            </a:r>
          </a:p>
          <a:p>
            <a:r>
              <a:rPr lang="en-US" sz="2900" dirty="0"/>
              <a:t>(e.g. after prom, community events, fairs, etc.) 	</a:t>
            </a:r>
          </a:p>
          <a:p>
            <a:pPr marL="0" indent="0" algn="ctr">
              <a:buNone/>
            </a:pPr>
            <a:endParaRPr lang="en-US" sz="2900" b="1" dirty="0"/>
          </a:p>
          <a:p>
            <a:pPr marL="0" indent="0" algn="ctr">
              <a:buNone/>
            </a:pPr>
            <a:r>
              <a:rPr lang="en-US" sz="2900" b="1" dirty="0"/>
              <a:t>Unallowable</a:t>
            </a:r>
          </a:p>
          <a:p>
            <a:r>
              <a:rPr lang="en-US" sz="2900" dirty="0"/>
              <a:t>Time/overtime payments for LE agents to perform law enforcement activities</a:t>
            </a:r>
          </a:p>
          <a:p>
            <a:r>
              <a:rPr lang="en-US" sz="2900" dirty="0"/>
              <a:t>Supplies/equipment/materials/apparel even AET-related is not allowable		</a:t>
            </a:r>
          </a:p>
        </p:txBody>
      </p:sp>
    </p:spTree>
    <p:extLst>
      <p:ext uri="{BB962C8B-B14F-4D97-AF65-F5344CB8AC3E}">
        <p14:creationId xmlns:p14="http://schemas.microsoft.com/office/powerpoint/2010/main" val="218007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AET Requirements for Lead Agency and Other County Agencies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135" y="2056092"/>
            <a:ext cx="5286358" cy="4403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Lead Agency</a:t>
            </a:r>
          </a:p>
          <a:p>
            <a:pPr lvl="1"/>
            <a:r>
              <a:rPr lang="en-US" sz="1700" b="1" dirty="0" smtClean="0"/>
              <a:t>Hire or contract for an AET Coordinator who will serve all counties in the circuit working with county staff and law enforcement as appropriate</a:t>
            </a:r>
          </a:p>
          <a:p>
            <a:pPr lvl="1"/>
            <a:r>
              <a:rPr lang="en-US" sz="1700" b="1" dirty="0" smtClean="0"/>
              <a:t>Provide financial and service information to DAODAS</a:t>
            </a:r>
          </a:p>
          <a:p>
            <a:pPr lvl="1"/>
            <a:r>
              <a:rPr lang="en-US" sz="1700" b="1" dirty="0" smtClean="0"/>
              <a:t>Ensure the circuit is represented at all State Bi-monthly meetings</a:t>
            </a:r>
          </a:p>
          <a:p>
            <a:pPr lvl="1"/>
            <a:r>
              <a:rPr lang="en-US" sz="1700" b="1" dirty="0" smtClean="0"/>
              <a:t>At a minimum, facilitate quarterly meetings with county prevention directors/staff and law enforcement partners throughout the circuit</a:t>
            </a:r>
          </a:p>
          <a:p>
            <a:pPr lvl="1"/>
            <a:r>
              <a:rPr lang="en-US" sz="1700" b="1" dirty="0" smtClean="0"/>
              <a:t>Provide documentation to DAODAS the quarterly meetings occurred</a:t>
            </a:r>
            <a:endParaRPr lang="en-US" sz="17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698317" cy="4200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Other County Agencies</a:t>
            </a:r>
          </a:p>
          <a:p>
            <a:pPr lvl="1"/>
            <a:r>
              <a:rPr lang="en-US" sz="1900" b="1" dirty="0" smtClean="0"/>
              <a:t>Support the overall success of the AET</a:t>
            </a:r>
          </a:p>
          <a:p>
            <a:pPr lvl="1"/>
            <a:r>
              <a:rPr lang="en-US" sz="1900" b="1" dirty="0" smtClean="0"/>
              <a:t>Communicate with the AET Coordinator to ensure all AET service data is available and accurately reported in the environmental strategies reporting system, IMPACT and DAODAS</a:t>
            </a:r>
          </a:p>
          <a:p>
            <a:pPr lvl="1"/>
            <a:r>
              <a:rPr lang="en-US" sz="1900" b="1" dirty="0" smtClean="0"/>
              <a:t>Work with the AET Coordinator to ensure adequate effort in all circuit counties</a:t>
            </a:r>
          </a:p>
          <a:p>
            <a:pPr lvl="1"/>
            <a:r>
              <a:rPr lang="en-US" sz="1900" b="1" dirty="0" smtClean="0"/>
              <a:t>Agency Prevention Directors/Staff will participate in all AET meetings held in the circuit throughout the fiscal year</a:t>
            </a:r>
          </a:p>
          <a:p>
            <a:pPr lvl="1"/>
            <a:r>
              <a:rPr lang="en-US" sz="1900" b="1" dirty="0" smtClean="0"/>
              <a:t>Agree to the general direction of the project as outlined in the plan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7454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AET MOA’s/Contracts at the local level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2052918"/>
            <a:ext cx="9584480" cy="419548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DAODAS does not need for the lead agency to submit copies of each MOA/contract for FY19. </a:t>
            </a:r>
          </a:p>
          <a:p>
            <a:r>
              <a:rPr lang="en-US" sz="2400" dirty="0" smtClean="0"/>
              <a:t>These documents will be reviewed as DAODAS comes on financial or programmatic site visits and/or as requested by DAODAS throughout the fiscal year.</a:t>
            </a:r>
          </a:p>
          <a:p>
            <a:r>
              <a:rPr lang="en-US" sz="2400" dirty="0" smtClean="0"/>
              <a:t>Ensure the lead agency has valid agreements in place for both financial and programmatic aspects of the program.</a:t>
            </a:r>
          </a:p>
          <a:p>
            <a:r>
              <a:rPr lang="en-US" sz="2400" dirty="0" smtClean="0"/>
              <a:t>Contracts must be in place if agencies are receiving AET funds</a:t>
            </a:r>
          </a:p>
          <a:p>
            <a:r>
              <a:rPr lang="en-US" sz="2400" dirty="0" smtClean="0"/>
              <a:t>A sample sub-contract shell has been provided to the lead agency from DAODAS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89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0" y="1143000"/>
            <a:ext cx="8305800" cy="1676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Outcomes in Reducing Underage Drinking in SC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4000" y="6477000"/>
            <a:ext cx="1318260" cy="228601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prstClr val="white">
                    <a:tint val="95000"/>
                  </a:prstClr>
                </a:solidFill>
              </a:rPr>
              <a:t>MMN - </a:t>
            </a:r>
            <a:fld id="{C7232C18-99BB-41D4-91AB-E5C794FF4C98}" type="slidenum">
              <a:rPr lang="en-US" sz="1800" b="1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14</a:t>
            </a:fld>
            <a:endParaRPr lang="en-US" sz="1800" b="1" dirty="0">
              <a:solidFill>
                <a:prstClr val="white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4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96" y="155397"/>
            <a:ext cx="11676183" cy="663550"/>
          </a:xfrm>
        </p:spPr>
        <p:txBody>
          <a:bodyPr>
            <a:noAutofit/>
          </a:bodyPr>
          <a:lstStyle/>
          <a:p>
            <a:r>
              <a:rPr lang="en-US" sz="4000" b="1" dirty="0"/>
              <a:t>Capacity Building - AET Training participation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8461640"/>
                  </p:ext>
                </p:extLst>
              </p:nvPr>
            </p:nvGraphicFramePr>
            <p:xfrm>
              <a:off x="838210" y="818946"/>
              <a:ext cx="10515580" cy="5909043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62889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6513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Training Topic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Participants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</a:t>
                          </a:r>
                          <a:r>
                            <a:rPr lang="en-US" baseline="0" dirty="0"/>
                            <a:t>of Officers</a:t>
                          </a:r>
                          <a:endParaRPr lang="en-US" dirty="0"/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# of Youth Actors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3-hr.</a:t>
                          </a:r>
                          <a:r>
                            <a:rPr lang="en-US" baseline="0" dirty="0"/>
                            <a:t> AET Class (AET 101)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1,006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564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79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AET</a:t>
                          </a:r>
                          <a:r>
                            <a:rPr lang="en-US" baseline="0" dirty="0"/>
                            <a:t> Activities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439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375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315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1-Day</a:t>
                          </a:r>
                          <a:r>
                            <a:rPr lang="en-US" baseline="0" dirty="0"/>
                            <a:t> AET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151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72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Fake ID Training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627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161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PAS Systems 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324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Mock Party Dispersal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119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93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702463515"/>
                      </a:ext>
                    </a:extLst>
                  </a:tr>
                  <a:tr h="651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Public Safety Checkpoints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273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252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6513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 Investigation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2-Day AET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840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757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476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Various Topics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482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382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Totals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dirty="0" smtClean="0">
                                    <a:latin typeface="Arial Black" panose="020B0A04020102020204" pitchFamily="34" charset="0"/>
                                  </a:rPr>
                                  <m:t>4,563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 Black" panose="020B0A04020102020204" pitchFamily="34" charset="0"/>
                          </a:endParaRP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 Black" panose="020B0A04020102020204" pitchFamily="34" charset="0"/>
                            </a:rPr>
                            <a:t>3,715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 Black" panose="020B0A04020102020204" pitchFamily="34" charset="0"/>
                            </a:rPr>
                            <a:t>1,208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8461640"/>
                  </p:ext>
                </p:extLst>
              </p:nvPr>
            </p:nvGraphicFramePr>
            <p:xfrm>
              <a:off x="838210" y="818946"/>
              <a:ext cx="10515580" cy="5683323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6288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288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13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Training Topic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Participants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</a:t>
                          </a:r>
                          <a:r>
                            <a:rPr lang="en-US" baseline="0" dirty="0"/>
                            <a:t>of Officers</a:t>
                          </a:r>
                          <a:endParaRPr lang="en-US" dirty="0"/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# of Youth Actors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3-hr.</a:t>
                          </a:r>
                          <a:r>
                            <a:rPr lang="en-US" baseline="0" dirty="0"/>
                            <a:t> AET Class (AET 101)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1,006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564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79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AET</a:t>
                          </a:r>
                          <a:r>
                            <a:rPr lang="en-US" baseline="0" dirty="0"/>
                            <a:t> Activities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439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375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315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1-Day</a:t>
                          </a:r>
                          <a:r>
                            <a:rPr lang="en-US" baseline="0" dirty="0"/>
                            <a:t> AET</a:t>
                          </a:r>
                          <a:endParaRPr lang="en-US" dirty="0"/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151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72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Fake ID Training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627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161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PAS Systems 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324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Mock Party Dispersal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119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115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93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702463515"/>
                      </a:ext>
                    </a:extLst>
                  </a:tr>
                  <a:tr h="651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Public Safety Checkpoints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273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252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513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 Investigation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214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2-Day AET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840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757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476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Various Topics</a:t>
                          </a:r>
                        </a:p>
                      </a:txBody>
                      <a:tcPr marL="93027" marR="93027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482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382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1436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Totals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027" marR="93027">
                        <a:blipFill>
                          <a:blip r:embed="rId2"/>
                          <a:stretch>
                            <a:fillRect l="-100464" t="-1279412" r="-200696" b="-2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 Black" panose="020B0A04020102020204" pitchFamily="34" charset="0"/>
                            </a:rPr>
                            <a:t>3,715</a:t>
                          </a:r>
                        </a:p>
                      </a:txBody>
                      <a:tcPr marL="93027" marR="9302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latin typeface="Arial Black" panose="020B0A04020102020204" pitchFamily="34" charset="0"/>
                            </a:rPr>
                            <a:t>1,208</a:t>
                          </a:r>
                        </a:p>
                      </a:txBody>
                      <a:tcPr marL="93027" marR="93027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69111" y="3283102"/>
            <a:ext cx="120537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Training held in 43 of 46 SC counties since Oct. 2007</a:t>
            </a:r>
          </a:p>
        </p:txBody>
      </p:sp>
    </p:spTree>
    <p:extLst>
      <p:ext uri="{BB962C8B-B14F-4D97-AF65-F5344CB8AC3E}">
        <p14:creationId xmlns:p14="http://schemas.microsoft.com/office/powerpoint/2010/main" val="17000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274638"/>
            <a:ext cx="10582277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/>
              <a:t>FY2008 – FY2017 Enforcement Numbers</a:t>
            </a:r>
            <a:br>
              <a:rPr lang="en-US" sz="3600" b="1" i="1" dirty="0"/>
            </a:br>
            <a:r>
              <a:rPr lang="en-US" sz="2800" i="1" dirty="0"/>
              <a:t>* </a:t>
            </a:r>
            <a:r>
              <a:rPr lang="en-US" sz="1800" b="1" i="1" dirty="0"/>
              <a:t>July 1, 2007 through June 30, 2017 (state fiscal years run July 1 to June 30)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619652"/>
              </p:ext>
            </p:extLst>
          </p:nvPr>
        </p:nvGraphicFramePr>
        <p:xfrm>
          <a:off x="942975" y="1475352"/>
          <a:ext cx="10582277" cy="463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3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67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170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Activity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FY2008-2017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Activity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FY2008-2017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57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Compliance Checks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73,943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Compliance Check Sales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9,781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30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Public Safety Checkpoints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7,477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Bar checks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2,901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5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Saturation Patrols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2,620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#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 of Parties Prevented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haroni" pitchFamily="2" charset="-79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1,522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50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Party Dispersals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1,395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Merchant Education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16,514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4144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Media Contacts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2,995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Shoulder Taps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haroni" pitchFamily="2" charset="-79"/>
                        </a:rPr>
                        <a:t>313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8638" y="6325164"/>
            <a:ext cx="11410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/>
              <a:t>** Enforcement &amp; Education numbers are collected monthly but FY 2017 numbers are not included in this count</a:t>
            </a:r>
          </a:p>
        </p:txBody>
      </p:sp>
    </p:spTree>
    <p:extLst>
      <p:ext uri="{BB962C8B-B14F-4D97-AF65-F5344CB8AC3E}">
        <p14:creationId xmlns:p14="http://schemas.microsoft.com/office/powerpoint/2010/main" val="400134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155448"/>
            <a:ext cx="11820525" cy="730377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Compliance check operation results represent an almost 63% decrease in the buy-rate in SC!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1449" y="885825"/>
          <a:ext cx="11820525" cy="579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53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626" y="104775"/>
            <a:ext cx="11782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Alcohol Crashes 21+ up 17.3% &amp; &lt; 21 down 32.1%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862752AA-0D7C-4BD9-8FBC-5BA0B4D54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66858"/>
              </p:ext>
            </p:extLst>
          </p:nvPr>
        </p:nvGraphicFramePr>
        <p:xfrm>
          <a:off x="313627" y="812661"/>
          <a:ext cx="11564748" cy="594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99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1" y="365126"/>
            <a:ext cx="11543252" cy="87644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Outcomes for SC in Reducing Underage Drinking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293442"/>
              </p:ext>
            </p:extLst>
          </p:nvPr>
        </p:nvGraphicFramePr>
        <p:xfrm>
          <a:off x="838200" y="1241572"/>
          <a:ext cx="10515600" cy="51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69454">
                <a:tc>
                  <a:txBody>
                    <a:bodyPr/>
                    <a:lstStyle/>
                    <a:p>
                      <a:r>
                        <a:rPr lang="en-US" sz="2800" dirty="0"/>
                        <a:t>Survey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% decrease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6457">
                <a:tc>
                  <a:txBody>
                    <a:bodyPr/>
                    <a:lstStyle/>
                    <a:p>
                      <a:r>
                        <a:rPr lang="en-US" b="1" i="1" dirty="0"/>
                        <a:t>high school students reported ever drinking alcohol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-19.3%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470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drinking alcohol before age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6457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drinking alcohol in past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-44.4%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4939">
                <a:tc>
                  <a:txBody>
                    <a:bodyPr/>
                    <a:lstStyle/>
                    <a:p>
                      <a:r>
                        <a:rPr lang="en-US" b="1" i="1" dirty="0"/>
                        <a:t>reported binge drinking (5 or more drinks in 2 hour time period) in past 30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-55.9%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19411-D2B7-46DC-8E7C-6C0BAE3DECD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000" dirty="0"/>
              <a:t>SC’s Solutions to the Underage Drinking Problem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671119" y="1600201"/>
            <a:ext cx="10528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Passage of the Prevention of Underage Drinking and Access to Alcohol Act of 2007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defRPr/>
            </a:pPr>
            <a:endParaRPr lang="en-US" sz="28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Creation of local Alcohol Enforcement Teams in the 16 judicial circuits throughout the state expanded from 6 sites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defRPr/>
            </a:pPr>
            <a:endParaRPr lang="en-US" sz="28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Public education and awareness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Parent &amp; Students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Law Enforcement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Merchants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Civic &amp; faith-based groups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99FF66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Policy makers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3F6A8-0328-4DF9-BCCE-95B51523AE77}" type="slidenum">
              <a:rPr lang="en-US" sz="160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817"/>
          </a:xfrm>
        </p:spPr>
        <p:txBody>
          <a:bodyPr/>
          <a:lstStyle/>
          <a:p>
            <a:pPr algn="ctr"/>
            <a:r>
              <a:rPr lang="en-US" b="1" dirty="0" smtClean="0"/>
              <a:t>DAODAS 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75" y="1389414"/>
            <a:ext cx="9124559" cy="4858986"/>
          </a:xfrm>
        </p:spPr>
        <p:txBody>
          <a:bodyPr/>
          <a:lstStyle/>
          <a:p>
            <a:r>
              <a:rPr lang="en-US" dirty="0" smtClean="0"/>
              <a:t>Michelle Nienhius, Prevention Manager and AET State Coordinator</a:t>
            </a:r>
          </a:p>
          <a:p>
            <a:pPr lvl="1"/>
            <a:r>
              <a:rPr lang="en-US" dirty="0" smtClean="0"/>
              <a:t>(803) 896-1184; </a:t>
            </a:r>
            <a:r>
              <a:rPr lang="en-US" dirty="0" smtClean="0">
                <a:hlinkClick r:id="rId2"/>
              </a:rPr>
              <a:t>mnienhius@daodas.sc.gov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Michael George, AET State </a:t>
            </a:r>
            <a:r>
              <a:rPr lang="en-US" dirty="0" err="1" smtClean="0"/>
              <a:t>Liason</a:t>
            </a:r>
            <a:endParaRPr lang="en-US" dirty="0" smtClean="0"/>
          </a:p>
          <a:p>
            <a:pPr lvl="1"/>
            <a:r>
              <a:rPr lang="en-US" dirty="0" smtClean="0"/>
              <a:t>(803) 479-3628; </a:t>
            </a:r>
            <a:r>
              <a:rPr lang="en-US" dirty="0" smtClean="0">
                <a:hlinkClick r:id="rId3"/>
              </a:rPr>
              <a:t>mgeorge@PIRE.org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Carmen Tate, Grants and Contracts Coordinator</a:t>
            </a:r>
          </a:p>
          <a:p>
            <a:pPr lvl="1"/>
            <a:r>
              <a:rPr lang="en-US" dirty="0" smtClean="0"/>
              <a:t>(803) 896-1143; </a:t>
            </a:r>
            <a:r>
              <a:rPr lang="en-US" dirty="0" smtClean="0">
                <a:hlinkClick r:id="rId4"/>
              </a:rPr>
              <a:t>ctate@daodas.sc.gov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SAPT Primary Prevention Underage Alcohol Use Goal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Goal: To reduce underage alcohol use in South Carolina.</a:t>
            </a:r>
          </a:p>
          <a:p>
            <a:pPr marL="457200" lvl="1" indent="0">
              <a:buNone/>
            </a:pPr>
            <a:r>
              <a:rPr lang="en-US" sz="2400" b="1" dirty="0" smtClean="0"/>
              <a:t>Objectives: </a:t>
            </a:r>
          </a:p>
          <a:p>
            <a:pPr lvl="1"/>
            <a:r>
              <a:rPr lang="en-US" sz="2400" b="1" dirty="0" smtClean="0"/>
              <a:t>Decrease past month alcohol use (30 day use) among South Carolina high school students to 26% or less (2015 YRBS-28.4%)</a:t>
            </a:r>
          </a:p>
          <a:p>
            <a:pPr lvl="1"/>
            <a:r>
              <a:rPr lang="en-US" sz="2400" b="1" dirty="0" smtClean="0"/>
              <a:t>To reduce the underage alcohol buy rate for the state of South Carolina to12% or less (Fy16 buy rate was 11.1%)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0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37" y="108333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Funding for Environmental Strategies in South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1" y="1600200"/>
            <a:ext cx="10867239" cy="4953000"/>
          </a:xfrm>
        </p:spPr>
        <p:txBody>
          <a:bodyPr>
            <a:normAutofit/>
          </a:bodyPr>
          <a:lstStyle/>
          <a:p>
            <a:r>
              <a:rPr lang="en-US" dirty="0"/>
              <a:t>The Alcohol Enforcement Team efforts have been funded through a combination of federal (SAPT BG/EUDL BG and EUDL Discretionary grants), state and local funds.</a:t>
            </a:r>
          </a:p>
          <a:p>
            <a:r>
              <a:rPr lang="en-US" dirty="0"/>
              <a:t>Funding levels have varied from year to year and county to county.  Some counties have received federal grants to increase the funding available for AET efforts (NHTSA, DFC, SPF SIG).</a:t>
            </a:r>
          </a:p>
          <a:p>
            <a:r>
              <a:rPr lang="en-US" dirty="0"/>
              <a:t>The highest level provided by the state was </a:t>
            </a:r>
            <a:r>
              <a:rPr lang="en-US" dirty="0">
                <a:solidFill>
                  <a:schemeClr val="bg1"/>
                </a:solidFill>
              </a:rPr>
              <a:t>$1,600,000 (2008/2009).</a:t>
            </a:r>
            <a:r>
              <a:rPr lang="en-US" dirty="0"/>
              <a:t>  This level provided $98,000/circuit.</a:t>
            </a:r>
          </a:p>
          <a:p>
            <a:r>
              <a:rPr lang="en-US" dirty="0"/>
              <a:t>Current level of funding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$640,000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provided by the state (through federal grants) has remained steady since 2010 (with the exception of one year when it declined to $560,000).  </a:t>
            </a:r>
            <a:r>
              <a:rPr lang="en-US" b="1" dirty="0"/>
              <a:t>This level of funding has provided between $35,000-$50,000/circuit-based on population</a:t>
            </a:r>
            <a:r>
              <a:rPr lang="en-US" dirty="0"/>
              <a:t>.  </a:t>
            </a:r>
          </a:p>
          <a:p>
            <a:r>
              <a:rPr lang="en-US" b="1" dirty="0"/>
              <a:t>Currently the funds provided by the state are used to support coordination, training and incentives (supplies/materials) for law enforcement partners.  Funds provided by the state cannot be used to support officer overtime.</a:t>
            </a:r>
          </a:p>
        </p:txBody>
      </p:sp>
    </p:spTree>
    <p:extLst>
      <p:ext uri="{BB962C8B-B14F-4D97-AF65-F5344CB8AC3E}">
        <p14:creationId xmlns:p14="http://schemas.microsoft.com/office/powerpoint/2010/main" val="320628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505075" y="4081877"/>
            <a:ext cx="2181225" cy="116564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1501" y="4618745"/>
            <a:ext cx="2066924" cy="13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77" y="4791952"/>
            <a:ext cx="20669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Support Activities </a:t>
            </a:r>
            <a:r>
              <a:rPr lang="en-US" sz="1600" b="1" dirty="0"/>
              <a:t>(AET Training, Technical Assistance, &amp; Media Efforts)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24776" y="1022193"/>
            <a:ext cx="2876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AET Partnerships &amp; Structure</a:t>
            </a:r>
            <a:endParaRPr lang="en-US" sz="3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0861584"/>
              </p:ext>
            </p:extLst>
          </p:nvPr>
        </p:nvGraphicFramePr>
        <p:xfrm>
          <a:off x="571502" y="320634"/>
          <a:ext cx="11172823" cy="617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99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7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7573" y="228123"/>
            <a:ext cx="34716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Circuit hired a Coordinator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Began extending community relationships and building new ones toward building the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teams formed by October 2007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7A8238-F197-47A1-A585-35A5E10DF13B}"/>
              </a:ext>
            </a:extLst>
          </p:cNvPr>
          <p:cNvSpPr/>
          <p:nvPr/>
        </p:nvSpPr>
        <p:spPr>
          <a:xfrm>
            <a:off x="4825218" y="6220718"/>
            <a:ext cx="5795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ndara"/>
                <a:hlinkClick r:id="rId4"/>
              </a:rPr>
              <a:t>http://scoutoftheirhands.org</a:t>
            </a:r>
            <a:endParaRPr lang="en-US" sz="28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5453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17" y="88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AET Training Currently offered in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889" y="1280923"/>
            <a:ext cx="8302604" cy="4301698"/>
          </a:xfrm>
        </p:spPr>
        <p:txBody>
          <a:bodyPr>
            <a:noAutofit/>
          </a:bodyPr>
          <a:lstStyle/>
          <a:p>
            <a:r>
              <a:rPr lang="en-US" sz="2200" b="1" dirty="0"/>
              <a:t>2-day AET Training (various modules)</a:t>
            </a:r>
          </a:p>
          <a:p>
            <a:pPr lvl="1"/>
            <a:r>
              <a:rPr lang="en-US" sz="2200" b="1" dirty="0"/>
              <a:t>Environmental Strategies &amp; UD Laws</a:t>
            </a:r>
          </a:p>
          <a:p>
            <a:pPr lvl="1"/>
            <a:r>
              <a:rPr lang="en-US" sz="2200" b="1" dirty="0"/>
              <a:t>Bar Checks</a:t>
            </a:r>
          </a:p>
          <a:p>
            <a:pPr lvl="1"/>
            <a:r>
              <a:rPr lang="en-US" sz="2200" b="1" dirty="0"/>
              <a:t>Controlled Party Dispersals</a:t>
            </a:r>
          </a:p>
          <a:p>
            <a:r>
              <a:rPr lang="en-US" sz="2200" b="1" dirty="0"/>
              <a:t>1-day AET Activities Training (6.5 hrs)</a:t>
            </a:r>
          </a:p>
          <a:p>
            <a:r>
              <a:rPr lang="en-US" sz="2200" b="1" dirty="0"/>
              <a:t>Fake &amp; Fraudulent ID training (5 hrs)</a:t>
            </a:r>
          </a:p>
          <a:p>
            <a:r>
              <a:rPr lang="en-US" sz="2200" b="1" dirty="0"/>
              <a:t>PAS Vr Training (2 hrs)</a:t>
            </a:r>
          </a:p>
          <a:p>
            <a:r>
              <a:rPr lang="en-US" sz="2200" b="1" dirty="0"/>
              <a:t>Public Safety Checkpoints (4hrs)</a:t>
            </a:r>
          </a:p>
          <a:p>
            <a:r>
              <a:rPr lang="en-US" sz="2200" b="1" dirty="0"/>
              <a:t>Public Safety Checkpoints (1/2 hr video)</a:t>
            </a:r>
          </a:p>
          <a:p>
            <a:r>
              <a:rPr lang="en-US" sz="2200" b="1" dirty="0"/>
              <a:t>Special Alcohol Events Management (4 hrs)</a:t>
            </a:r>
          </a:p>
          <a:p>
            <a:r>
              <a:rPr lang="en-US" sz="2200" b="1" dirty="0"/>
              <a:t>Source Investigation (4 hrs)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466" y="6172200"/>
            <a:ext cx="693805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5875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SCCJA has approved all AET training for CEUs!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8722" y="741769"/>
            <a:ext cx="9202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ahoma" pitchFamily="34" charset="0"/>
              </a:rPr>
              <a:t>http://scoutoftheirhands.org/scaet-training.html</a:t>
            </a:r>
          </a:p>
        </p:txBody>
      </p:sp>
    </p:spTree>
    <p:extLst>
      <p:ext uri="{BB962C8B-B14F-4D97-AF65-F5344CB8AC3E}">
        <p14:creationId xmlns:p14="http://schemas.microsoft.com/office/powerpoint/2010/main" val="192105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AET Activities-Law Enforcement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174" y="1825625"/>
            <a:ext cx="53906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Non-reimbursable Environmental Strategies (In-Kind)</a:t>
            </a:r>
          </a:p>
          <a:p>
            <a:r>
              <a:rPr lang="en-US" dirty="0"/>
              <a:t>Alcohol/Tobacco Compliance checks</a:t>
            </a:r>
          </a:p>
          <a:p>
            <a:r>
              <a:rPr lang="en-US" dirty="0"/>
              <a:t>Public Safety Checkpoints, Saturation or directed patrol</a:t>
            </a:r>
          </a:p>
          <a:p>
            <a:r>
              <a:rPr lang="en-US" dirty="0"/>
              <a:t>Underage Party Patrols/Dispersals</a:t>
            </a:r>
          </a:p>
          <a:p>
            <a:r>
              <a:rPr lang="en-US" dirty="0"/>
              <a:t>Fake ID checks in alcohol establishments</a:t>
            </a:r>
          </a:p>
          <a:p>
            <a:r>
              <a:rPr lang="en-US" dirty="0"/>
              <a:t>Shoulder Tap Operations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06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Reimbursable Prevention Activities</a:t>
            </a:r>
          </a:p>
          <a:p>
            <a:r>
              <a:rPr lang="en-US" dirty="0"/>
              <a:t>Underage Drinking Education/Alive at 25</a:t>
            </a:r>
          </a:p>
          <a:p>
            <a:r>
              <a:rPr lang="en-US" dirty="0"/>
              <a:t>Alternative Events-alcohol-free community events such as after prom parties, basketball tournaments, etc.</a:t>
            </a:r>
          </a:p>
          <a:p>
            <a:r>
              <a:rPr lang="en-US" dirty="0"/>
              <a:t>Community Events/Presentations on underage Drinking to community groups, parents, students, etc.</a:t>
            </a:r>
          </a:p>
          <a:p>
            <a:r>
              <a:rPr lang="en-US" dirty="0"/>
              <a:t>Participation in community groups/meetings to plan prevention activities to reduce underage drinking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9411-D2B7-46DC-8E7C-6C0BAE3DEC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6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Allowable and Unallowable Costs for Lead Agency for Circuit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284" y="1825625"/>
            <a:ext cx="5474516" cy="43513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500" dirty="0"/>
              <a:t> </a:t>
            </a:r>
            <a:r>
              <a:rPr lang="en-US" sz="4500" b="1" dirty="0" smtClean="0"/>
              <a:t>Allowable</a:t>
            </a:r>
          </a:p>
          <a:p>
            <a:pPr marL="0" indent="0" algn="ctr">
              <a:buNone/>
            </a:pPr>
            <a:r>
              <a:rPr lang="en-US" sz="1500" dirty="0"/>
              <a:t>		</a:t>
            </a:r>
          </a:p>
          <a:p>
            <a:r>
              <a:rPr lang="en-US" dirty="0"/>
              <a:t>Agency staff/contract person salary to include associated cost based on agency's cost allocation plan (fixed charges, office supplies, contractual services, administrative cost, etc.)	</a:t>
            </a:r>
          </a:p>
          <a:p>
            <a:r>
              <a:rPr lang="en-US" dirty="0"/>
              <a:t>Contractual agreements with LE agencies for achieving milestones		</a:t>
            </a:r>
          </a:p>
          <a:p>
            <a:r>
              <a:rPr lang="en-US" dirty="0"/>
              <a:t>Incentives for youth volunteers not to exceed $30.00 in non-cash, </a:t>
            </a:r>
          </a:p>
          <a:p>
            <a:r>
              <a:rPr lang="en-US" dirty="0"/>
              <a:t>Postage for info dissemination to merchants, parents, local government officials, other LE agencies 	</a:t>
            </a:r>
          </a:p>
          <a:p>
            <a:r>
              <a:rPr lang="en-US" dirty="0"/>
              <a:t>Media campaigns (newsletters, newspaper, radio/TV PSA) and printed materials (flyers, brochures, billboards) clearly prevention of underage alcohol use related.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149433"/>
            <a:ext cx="5387829" cy="40275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500" b="1" dirty="0"/>
              <a:t>Unallowable</a:t>
            </a:r>
          </a:p>
          <a:p>
            <a:pPr marL="0" indent="0" algn="ctr">
              <a:buNone/>
            </a:pPr>
            <a:endParaRPr lang="en-US" sz="4500" b="1" dirty="0"/>
          </a:p>
          <a:p>
            <a:r>
              <a:rPr lang="en-US" dirty="0"/>
              <a:t>Contractual agreements with LE agencies/agents for time/overtime </a:t>
            </a:r>
          </a:p>
          <a:p>
            <a:r>
              <a:rPr lang="en-US" dirty="0"/>
              <a:t>Supplies/equipment/materials/apparel even AET-related is not allowable</a:t>
            </a:r>
          </a:p>
          <a:p>
            <a:r>
              <a:rPr lang="en-US" dirty="0"/>
              <a:t>Media campaigns (newsletters, newspaper, radio/TV PSA) and printed materials (flyers, brochures, billboards) for general prevention or marketing of the agency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1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900</TotalTime>
  <Words>1310</Words>
  <Application>Microsoft Office PowerPoint</Application>
  <PresentationFormat>Widescreen</PresentationFormat>
  <Paragraphs>258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Arial</vt:lpstr>
      <vt:lpstr>Arial Black</vt:lpstr>
      <vt:lpstr>Calibri</vt:lpstr>
      <vt:lpstr>Candara</vt:lpstr>
      <vt:lpstr>Century Gothic</vt:lpstr>
      <vt:lpstr>Tahoma</vt:lpstr>
      <vt:lpstr>Wingdings</vt:lpstr>
      <vt:lpstr>Wingdings 3</vt:lpstr>
      <vt:lpstr>Ion</vt:lpstr>
      <vt:lpstr>Alcohol Enforcement Teams</vt:lpstr>
      <vt:lpstr>PowerPoint Presentation</vt:lpstr>
      <vt:lpstr>SAPT Primary Prevention Underage Alcohol Use Goal </vt:lpstr>
      <vt:lpstr>Funding for Environmental Strategies in South Carolina</vt:lpstr>
      <vt:lpstr>PowerPoint Presentation</vt:lpstr>
      <vt:lpstr>PowerPoint Presentation</vt:lpstr>
      <vt:lpstr>AET Training Currently offered in SC</vt:lpstr>
      <vt:lpstr>AET Activities-Law Enforcement Partners</vt:lpstr>
      <vt:lpstr>Allowable and Unallowable Costs for Lead Agency for Circuit</vt:lpstr>
      <vt:lpstr>Allowable and Unallowable Costs for Other Prevention Agencies in Circuit</vt:lpstr>
      <vt:lpstr>Allowable and Unallowable Costs for Law Enforcement Agencies</vt:lpstr>
      <vt:lpstr>AET Requirements for Lead Agency and Other County Agencies </vt:lpstr>
      <vt:lpstr>AET MOA’s/Contracts at the local level</vt:lpstr>
      <vt:lpstr>Outcomes in Reducing Underage Drinking in SC</vt:lpstr>
      <vt:lpstr>Capacity Building - AET Training participation</vt:lpstr>
      <vt:lpstr>FY2008 – FY2017 Enforcement Numbers * July 1, 2007 through June 30, 2017 (state fiscal years run July 1 to June 30)</vt:lpstr>
      <vt:lpstr>Compliance check operation results represent an almost 63% decrease in the buy-rate in SC!</vt:lpstr>
      <vt:lpstr>PowerPoint Presentation</vt:lpstr>
      <vt:lpstr>Outcomes for SC in Reducing Underage Drinking</vt:lpstr>
      <vt:lpstr>DAODAS Contacts</vt:lpstr>
    </vt:vector>
  </TitlesOfParts>
  <Company>SCDAODAS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DAODAS</dc:creator>
  <cp:lastModifiedBy>DAODAS</cp:lastModifiedBy>
  <cp:revision>34</cp:revision>
  <dcterms:created xsi:type="dcterms:W3CDTF">2018-04-05T17:14:53Z</dcterms:created>
  <dcterms:modified xsi:type="dcterms:W3CDTF">2018-04-10T16:11:49Z</dcterms:modified>
</cp:coreProperties>
</file>